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handoutMasterIdLst>
    <p:handoutMasterId r:id="rId86"/>
  </p:handoutMasterIdLst>
  <p:sldIdLst>
    <p:sldId id="257" r:id="rId2"/>
    <p:sldId id="421" r:id="rId3"/>
    <p:sldId id="439" r:id="rId4"/>
    <p:sldId id="333" r:id="rId5"/>
    <p:sldId id="334" r:id="rId6"/>
    <p:sldId id="438" r:id="rId7"/>
    <p:sldId id="335" r:id="rId8"/>
    <p:sldId id="336" r:id="rId9"/>
    <p:sldId id="437" r:id="rId10"/>
    <p:sldId id="441" r:id="rId11"/>
    <p:sldId id="337" r:id="rId12"/>
    <p:sldId id="339" r:id="rId13"/>
    <p:sldId id="341" r:id="rId14"/>
    <p:sldId id="436" r:id="rId15"/>
    <p:sldId id="368" r:id="rId16"/>
    <p:sldId id="409" r:id="rId17"/>
    <p:sldId id="433" r:id="rId18"/>
    <p:sldId id="410" r:id="rId19"/>
    <p:sldId id="411" r:id="rId20"/>
    <p:sldId id="413" r:id="rId21"/>
    <p:sldId id="415" r:id="rId22"/>
    <p:sldId id="416" r:id="rId23"/>
    <p:sldId id="417" r:id="rId24"/>
    <p:sldId id="418" r:id="rId25"/>
    <p:sldId id="420" r:id="rId26"/>
    <p:sldId id="435" r:id="rId27"/>
    <p:sldId id="419" r:id="rId28"/>
    <p:sldId id="424" r:id="rId29"/>
    <p:sldId id="425" r:id="rId30"/>
    <p:sldId id="427" r:id="rId31"/>
    <p:sldId id="426" r:id="rId32"/>
    <p:sldId id="430" r:id="rId33"/>
    <p:sldId id="429" r:id="rId34"/>
    <p:sldId id="432" r:id="rId35"/>
    <p:sldId id="440" r:id="rId36"/>
    <p:sldId id="428" r:id="rId37"/>
    <p:sldId id="443" r:id="rId38"/>
    <p:sldId id="434" r:id="rId39"/>
    <p:sldId id="442" r:id="rId40"/>
    <p:sldId id="408" r:id="rId41"/>
    <p:sldId id="422" r:id="rId42"/>
    <p:sldId id="397" r:id="rId43"/>
    <p:sldId id="349" r:id="rId44"/>
    <p:sldId id="398" r:id="rId45"/>
    <p:sldId id="350" r:id="rId46"/>
    <p:sldId id="402" r:id="rId47"/>
    <p:sldId id="403" r:id="rId48"/>
    <p:sldId id="404" r:id="rId49"/>
    <p:sldId id="405" r:id="rId50"/>
    <p:sldId id="353" r:id="rId51"/>
    <p:sldId id="354" r:id="rId52"/>
    <p:sldId id="367" r:id="rId53"/>
    <p:sldId id="369" r:id="rId54"/>
    <p:sldId id="338" r:id="rId55"/>
    <p:sldId id="384" r:id="rId56"/>
    <p:sldId id="385" r:id="rId57"/>
    <p:sldId id="386" r:id="rId58"/>
    <p:sldId id="342" r:id="rId59"/>
    <p:sldId id="343" r:id="rId60"/>
    <p:sldId id="344" r:id="rId61"/>
    <p:sldId id="345" r:id="rId62"/>
    <p:sldId id="395" r:id="rId63"/>
    <p:sldId id="394" r:id="rId64"/>
    <p:sldId id="396" r:id="rId65"/>
    <p:sldId id="346" r:id="rId66"/>
    <p:sldId id="347" r:id="rId67"/>
    <p:sldId id="407" r:id="rId68"/>
    <p:sldId id="357" r:id="rId69"/>
    <p:sldId id="370" r:id="rId70"/>
    <p:sldId id="371" r:id="rId71"/>
    <p:sldId id="378" r:id="rId72"/>
    <p:sldId id="387" r:id="rId73"/>
    <p:sldId id="376" r:id="rId74"/>
    <p:sldId id="406" r:id="rId75"/>
    <p:sldId id="372" r:id="rId76"/>
    <p:sldId id="373" r:id="rId77"/>
    <p:sldId id="374" r:id="rId78"/>
    <p:sldId id="377" r:id="rId79"/>
    <p:sldId id="390" r:id="rId80"/>
    <p:sldId id="388" r:id="rId81"/>
    <p:sldId id="391" r:id="rId82"/>
    <p:sldId id="389" r:id="rId83"/>
    <p:sldId id="375"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naud Grüss" initials="AG" lastIdx="1" clrIdx="0">
    <p:extLst>
      <p:ext uri="{19B8F6BF-5375-455C-9EA6-DF929625EA0E}">
        <p15:presenceInfo xmlns:p15="http://schemas.microsoft.com/office/powerpoint/2012/main" userId="83a983536aaf87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200"/>
    <a:srgbClr val="DEA900"/>
    <a:srgbClr val="D18263"/>
    <a:srgbClr val="EFFAFE"/>
    <a:srgbClr val="40C8F4"/>
    <a:srgbClr val="CAF0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61" autoAdjust="0"/>
    <p:restoredTop sz="95262" autoAdjust="0"/>
  </p:normalViewPr>
  <p:slideViewPr>
    <p:cSldViewPr snapToGrid="0">
      <p:cViewPr varScale="1">
        <p:scale>
          <a:sx n="109" d="100"/>
          <a:sy n="109" d="100"/>
        </p:scale>
        <p:origin x="450" y="12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3" d="100"/>
          <a:sy n="83" d="100"/>
        </p:scale>
        <p:origin x="2994"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384BF0-F03A-482A-83CD-C7B3780FB70B}" type="datetimeFigureOut">
              <a:rPr lang="en-NZ" smtClean="0"/>
              <a:t>9/12/2022</a:t>
            </a:fld>
            <a:endParaRPr lang="en-NZ"/>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886AC5-DA1B-4C86-BBFE-B2A53D1CA349}" type="slidenum">
              <a:rPr lang="en-NZ" smtClean="0"/>
              <a:t>‹#›</a:t>
            </a:fld>
            <a:endParaRPr lang="en-NZ"/>
          </a:p>
        </p:txBody>
      </p:sp>
    </p:spTree>
    <p:extLst>
      <p:ext uri="{BB962C8B-B14F-4D97-AF65-F5344CB8AC3E}">
        <p14:creationId xmlns:p14="http://schemas.microsoft.com/office/powerpoint/2010/main" val="25621682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96C96-BECF-499C-AAA9-85A80BB1F7EE}" type="datetimeFigureOut">
              <a:rPr lang="en-NZ" smtClean="0"/>
              <a:t>9/12/2022</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2021AD-EE30-4F89-B16A-4ACB770692F3}" type="slidenum">
              <a:rPr lang="en-NZ" smtClean="0"/>
              <a:t>‹#›</a:t>
            </a:fld>
            <a:endParaRPr lang="en-NZ"/>
          </a:p>
        </p:txBody>
      </p:sp>
    </p:spTree>
    <p:extLst>
      <p:ext uri="{BB962C8B-B14F-4D97-AF65-F5344CB8AC3E}">
        <p14:creationId xmlns:p14="http://schemas.microsoft.com/office/powerpoint/2010/main" val="5978021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FA2021AD-EE30-4F89-B16A-4ACB770692F3}" type="slidenum">
              <a:rPr lang="en-NZ" smtClean="0"/>
              <a:t>2</a:t>
            </a:fld>
            <a:endParaRPr lang="en-NZ"/>
          </a:p>
        </p:txBody>
      </p:sp>
    </p:spTree>
    <p:extLst>
      <p:ext uri="{BB962C8B-B14F-4D97-AF65-F5344CB8AC3E}">
        <p14:creationId xmlns:p14="http://schemas.microsoft.com/office/powerpoint/2010/main" val="3745915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FA2021AD-EE30-4F89-B16A-4ACB770692F3}" type="slidenum">
              <a:rPr lang="en-NZ" smtClean="0"/>
              <a:t>27</a:t>
            </a:fld>
            <a:endParaRPr lang="en-NZ"/>
          </a:p>
        </p:txBody>
      </p:sp>
    </p:spTree>
    <p:extLst>
      <p:ext uri="{BB962C8B-B14F-4D97-AF65-F5344CB8AC3E}">
        <p14:creationId xmlns:p14="http://schemas.microsoft.com/office/powerpoint/2010/main" val="3161660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FA2021AD-EE30-4F89-B16A-4ACB770692F3}" type="slidenum">
              <a:rPr lang="en-NZ" smtClean="0"/>
              <a:t>29</a:t>
            </a:fld>
            <a:endParaRPr lang="en-NZ"/>
          </a:p>
        </p:txBody>
      </p:sp>
    </p:spTree>
    <p:extLst>
      <p:ext uri="{BB962C8B-B14F-4D97-AF65-F5344CB8AC3E}">
        <p14:creationId xmlns:p14="http://schemas.microsoft.com/office/powerpoint/2010/main" val="117113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FA2021AD-EE30-4F89-B16A-4ACB770692F3}" type="slidenum">
              <a:rPr lang="en-NZ" smtClean="0"/>
              <a:t>30</a:t>
            </a:fld>
            <a:endParaRPr lang="en-NZ"/>
          </a:p>
        </p:txBody>
      </p:sp>
    </p:spTree>
    <p:extLst>
      <p:ext uri="{BB962C8B-B14F-4D97-AF65-F5344CB8AC3E}">
        <p14:creationId xmlns:p14="http://schemas.microsoft.com/office/powerpoint/2010/main" val="2454958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B116154-007C-4593-ABEC-A37B1A445BA8}" type="slidenum">
              <a:rPr lang="fr-FR" smtClean="0"/>
              <a:t>35</a:t>
            </a:fld>
            <a:endParaRPr lang="fr-FR"/>
          </a:p>
        </p:txBody>
      </p:sp>
    </p:spTree>
    <p:extLst>
      <p:ext uri="{BB962C8B-B14F-4D97-AF65-F5344CB8AC3E}">
        <p14:creationId xmlns:p14="http://schemas.microsoft.com/office/powerpoint/2010/main" val="3826110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B116154-007C-4593-ABEC-A37B1A445BA8}" type="slidenum">
              <a:rPr lang="fr-FR" smtClean="0"/>
              <a:t>38</a:t>
            </a:fld>
            <a:endParaRPr lang="fr-FR"/>
          </a:p>
        </p:txBody>
      </p:sp>
    </p:spTree>
    <p:extLst>
      <p:ext uri="{BB962C8B-B14F-4D97-AF65-F5344CB8AC3E}">
        <p14:creationId xmlns:p14="http://schemas.microsoft.com/office/powerpoint/2010/main" val="251910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FA2021AD-EE30-4F89-B16A-4ACB770692F3}" type="slidenum">
              <a:rPr lang="en-NZ" smtClean="0"/>
              <a:t>39</a:t>
            </a:fld>
            <a:endParaRPr lang="en-NZ"/>
          </a:p>
        </p:txBody>
      </p:sp>
    </p:spTree>
    <p:extLst>
      <p:ext uri="{BB962C8B-B14F-4D97-AF65-F5344CB8AC3E}">
        <p14:creationId xmlns:p14="http://schemas.microsoft.com/office/powerpoint/2010/main" val="721005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FA2021AD-EE30-4F89-B16A-4ACB770692F3}" type="slidenum">
              <a:rPr lang="en-NZ" smtClean="0"/>
              <a:t>40</a:t>
            </a:fld>
            <a:endParaRPr lang="en-NZ"/>
          </a:p>
        </p:txBody>
      </p:sp>
    </p:spTree>
    <p:extLst>
      <p:ext uri="{BB962C8B-B14F-4D97-AF65-F5344CB8AC3E}">
        <p14:creationId xmlns:p14="http://schemas.microsoft.com/office/powerpoint/2010/main" val="3865480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B116154-007C-4593-ABEC-A37B1A445BA8}" type="slidenum">
              <a:rPr lang="fr-FR" smtClean="0"/>
              <a:t>41</a:t>
            </a:fld>
            <a:endParaRPr lang="fr-FR"/>
          </a:p>
        </p:txBody>
      </p:sp>
    </p:spTree>
    <p:extLst>
      <p:ext uri="{BB962C8B-B14F-4D97-AF65-F5344CB8AC3E}">
        <p14:creationId xmlns:p14="http://schemas.microsoft.com/office/powerpoint/2010/main" val="2740475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B116154-007C-4593-ABEC-A37B1A445BA8}" type="slidenum">
              <a:rPr lang="fr-FR" smtClean="0"/>
              <a:t>42</a:t>
            </a:fld>
            <a:endParaRPr lang="fr-FR"/>
          </a:p>
        </p:txBody>
      </p:sp>
    </p:spTree>
    <p:extLst>
      <p:ext uri="{BB962C8B-B14F-4D97-AF65-F5344CB8AC3E}">
        <p14:creationId xmlns:p14="http://schemas.microsoft.com/office/powerpoint/2010/main" val="2889985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B116154-007C-4593-ABEC-A37B1A445BA8}" type="slidenum">
              <a:rPr lang="fr-FR" smtClean="0"/>
              <a:t>52</a:t>
            </a:fld>
            <a:endParaRPr lang="fr-FR"/>
          </a:p>
        </p:txBody>
      </p:sp>
    </p:spTree>
    <p:extLst>
      <p:ext uri="{BB962C8B-B14F-4D97-AF65-F5344CB8AC3E}">
        <p14:creationId xmlns:p14="http://schemas.microsoft.com/office/powerpoint/2010/main" val="1751194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B116154-007C-4593-ABEC-A37B1A445BA8}" type="slidenum">
              <a:rPr lang="fr-FR" smtClean="0"/>
              <a:t>3</a:t>
            </a:fld>
            <a:endParaRPr lang="fr-FR"/>
          </a:p>
        </p:txBody>
      </p:sp>
    </p:spTree>
    <p:extLst>
      <p:ext uri="{BB962C8B-B14F-4D97-AF65-F5344CB8AC3E}">
        <p14:creationId xmlns:p14="http://schemas.microsoft.com/office/powerpoint/2010/main" val="373823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B116154-007C-4593-ABEC-A37B1A445BA8}" type="slidenum">
              <a:rPr lang="fr-FR" smtClean="0"/>
              <a:t>67</a:t>
            </a:fld>
            <a:endParaRPr lang="fr-FR"/>
          </a:p>
        </p:txBody>
      </p:sp>
    </p:spTree>
    <p:extLst>
      <p:ext uri="{BB962C8B-B14F-4D97-AF65-F5344CB8AC3E}">
        <p14:creationId xmlns:p14="http://schemas.microsoft.com/office/powerpoint/2010/main" val="68197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B116154-007C-4593-ABEC-A37B1A445BA8}" type="slidenum">
              <a:rPr lang="fr-FR" smtClean="0"/>
              <a:t>74</a:t>
            </a:fld>
            <a:endParaRPr lang="fr-FR"/>
          </a:p>
        </p:txBody>
      </p:sp>
    </p:spTree>
    <p:extLst>
      <p:ext uri="{BB962C8B-B14F-4D97-AF65-F5344CB8AC3E}">
        <p14:creationId xmlns:p14="http://schemas.microsoft.com/office/powerpoint/2010/main" val="941529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B116154-007C-4593-ABEC-A37B1A445BA8}" type="slidenum">
              <a:rPr lang="fr-FR" smtClean="0"/>
              <a:t>6</a:t>
            </a:fld>
            <a:endParaRPr lang="fr-FR"/>
          </a:p>
        </p:txBody>
      </p:sp>
    </p:spTree>
    <p:extLst>
      <p:ext uri="{BB962C8B-B14F-4D97-AF65-F5344CB8AC3E}">
        <p14:creationId xmlns:p14="http://schemas.microsoft.com/office/powerpoint/2010/main" val="357735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B116154-007C-4593-ABEC-A37B1A445BA8}" type="slidenum">
              <a:rPr lang="fr-FR" smtClean="0"/>
              <a:t>9</a:t>
            </a:fld>
            <a:endParaRPr lang="fr-FR"/>
          </a:p>
        </p:txBody>
      </p:sp>
    </p:spTree>
    <p:extLst>
      <p:ext uri="{BB962C8B-B14F-4D97-AF65-F5344CB8AC3E}">
        <p14:creationId xmlns:p14="http://schemas.microsoft.com/office/powerpoint/2010/main" val="3496955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FA2021AD-EE30-4F89-B16A-4ACB770692F3}" type="slidenum">
              <a:rPr lang="en-NZ" smtClean="0"/>
              <a:t>10</a:t>
            </a:fld>
            <a:endParaRPr lang="en-NZ"/>
          </a:p>
        </p:txBody>
      </p:sp>
    </p:spTree>
    <p:extLst>
      <p:ext uri="{BB962C8B-B14F-4D97-AF65-F5344CB8AC3E}">
        <p14:creationId xmlns:p14="http://schemas.microsoft.com/office/powerpoint/2010/main" val="729508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B116154-007C-4593-ABEC-A37B1A445BA8}" type="slidenum">
              <a:rPr lang="fr-FR" smtClean="0"/>
              <a:t>14</a:t>
            </a:fld>
            <a:endParaRPr lang="fr-FR"/>
          </a:p>
        </p:txBody>
      </p:sp>
    </p:spTree>
    <p:extLst>
      <p:ext uri="{BB962C8B-B14F-4D97-AF65-F5344CB8AC3E}">
        <p14:creationId xmlns:p14="http://schemas.microsoft.com/office/powerpoint/2010/main" val="1523281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FA2021AD-EE30-4F89-B16A-4ACB770692F3}" type="slidenum">
              <a:rPr lang="en-NZ" smtClean="0"/>
              <a:t>15</a:t>
            </a:fld>
            <a:endParaRPr lang="en-NZ"/>
          </a:p>
        </p:txBody>
      </p:sp>
    </p:spTree>
    <p:extLst>
      <p:ext uri="{BB962C8B-B14F-4D97-AF65-F5344CB8AC3E}">
        <p14:creationId xmlns:p14="http://schemas.microsoft.com/office/powerpoint/2010/main" val="2372124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FA2021AD-EE30-4F89-B16A-4ACB770692F3}" type="slidenum">
              <a:rPr lang="en-NZ" smtClean="0"/>
              <a:t>16</a:t>
            </a:fld>
            <a:endParaRPr lang="en-NZ"/>
          </a:p>
        </p:txBody>
      </p:sp>
    </p:spTree>
    <p:extLst>
      <p:ext uri="{BB962C8B-B14F-4D97-AF65-F5344CB8AC3E}">
        <p14:creationId xmlns:p14="http://schemas.microsoft.com/office/powerpoint/2010/main" val="3161446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B116154-007C-4593-ABEC-A37B1A445BA8}" type="slidenum">
              <a:rPr lang="fr-FR" smtClean="0"/>
              <a:t>26</a:t>
            </a:fld>
            <a:endParaRPr lang="fr-FR"/>
          </a:p>
        </p:txBody>
      </p:sp>
    </p:spTree>
    <p:extLst>
      <p:ext uri="{BB962C8B-B14F-4D97-AF65-F5344CB8AC3E}">
        <p14:creationId xmlns:p14="http://schemas.microsoft.com/office/powerpoint/2010/main" val="18450396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4.png"/><Relationship Id="rId7"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3.gif"/><Relationship Id="rId4" Type="http://schemas.openxmlformats.org/officeDocument/2006/relationships/image" Target="../media/image7.png"/><Relationship Id="rId9" Type="http://schemas.openxmlformats.org/officeDocument/2006/relationships/image" Target="../media/image12.gi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597415" y="6136079"/>
            <a:ext cx="7147597" cy="365125"/>
          </a:xfrm>
        </p:spPr>
        <p:txBody>
          <a:bodyPr/>
          <a:lstStyle>
            <a:lvl1pPr algn="l">
              <a:defRPr>
                <a:solidFill>
                  <a:schemeClr val="bg1"/>
                </a:solidFill>
              </a:defRPr>
            </a:lvl1pPr>
          </a:lstStyle>
          <a:p>
            <a:pPr algn="r"/>
            <a:endParaRPr lang="en-NZ"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1239" y="6259488"/>
            <a:ext cx="2276861" cy="13716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97415" y="1007928"/>
            <a:ext cx="3057150" cy="4806706"/>
          </a:xfrm>
          <a:prstGeom prst="rect">
            <a:avLst/>
          </a:prstGeom>
        </p:spPr>
      </p:pic>
    </p:spTree>
    <p:extLst>
      <p:ext uri="{BB962C8B-B14F-4D97-AF65-F5344CB8AC3E}">
        <p14:creationId xmlns:p14="http://schemas.microsoft.com/office/powerpoint/2010/main" val="3478800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Logos Slide">
    <p:spTree>
      <p:nvGrpSpPr>
        <p:cNvPr id="1" name=""/>
        <p:cNvGrpSpPr/>
        <p:nvPr/>
      </p:nvGrpSpPr>
      <p:grpSpPr>
        <a:xfrm>
          <a:off x="0" y="0"/>
          <a:ext cx="0" cy="0"/>
          <a:chOff x="0" y="0"/>
          <a:chExt cx="0" cy="0"/>
        </a:xfrm>
      </p:grpSpPr>
      <p:sp>
        <p:nvSpPr>
          <p:cNvPr id="4" name="Rectangle 3"/>
          <p:cNvSpPr/>
          <p:nvPr userDrawn="1"/>
        </p:nvSpPr>
        <p:spPr>
          <a:xfrm>
            <a:off x="0" y="4779390"/>
            <a:ext cx="9973559" cy="207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Picture Placeholder 5"/>
          <p:cNvSpPr>
            <a:spLocks noGrp="1"/>
          </p:cNvSpPr>
          <p:nvPr>
            <p:ph type="pic" sz="quarter" idx="15"/>
          </p:nvPr>
        </p:nvSpPr>
        <p:spPr>
          <a:xfrm>
            <a:off x="612775" y="5184742"/>
            <a:ext cx="2177559" cy="1309623"/>
          </a:xfrm>
        </p:spPr>
        <p:txBody>
          <a:bodyPr/>
          <a:lstStyle/>
          <a:p>
            <a:endParaRPr lang="en-NZ"/>
          </a:p>
        </p:txBody>
      </p:sp>
      <p:sp>
        <p:nvSpPr>
          <p:cNvPr id="16" name="Picture Placeholder 5"/>
          <p:cNvSpPr>
            <a:spLocks noGrp="1"/>
          </p:cNvSpPr>
          <p:nvPr>
            <p:ph type="pic" sz="quarter" idx="16"/>
          </p:nvPr>
        </p:nvSpPr>
        <p:spPr>
          <a:xfrm>
            <a:off x="2931769" y="5184742"/>
            <a:ext cx="2177559" cy="1309623"/>
          </a:xfrm>
        </p:spPr>
        <p:txBody>
          <a:bodyPr/>
          <a:lstStyle/>
          <a:p>
            <a:endParaRPr lang="en-NZ"/>
          </a:p>
        </p:txBody>
      </p:sp>
      <p:sp>
        <p:nvSpPr>
          <p:cNvPr id="17" name="Picture Placeholder 5"/>
          <p:cNvSpPr>
            <a:spLocks noGrp="1"/>
          </p:cNvSpPr>
          <p:nvPr>
            <p:ph type="pic" sz="quarter" idx="17"/>
          </p:nvPr>
        </p:nvSpPr>
        <p:spPr>
          <a:xfrm>
            <a:off x="5279044" y="5184742"/>
            <a:ext cx="2177559" cy="1309623"/>
          </a:xfrm>
        </p:spPr>
        <p:txBody>
          <a:bodyPr/>
          <a:lstStyle/>
          <a:p>
            <a:endParaRPr lang="en-NZ"/>
          </a:p>
        </p:txBody>
      </p:sp>
      <p:sp>
        <p:nvSpPr>
          <p:cNvPr id="18" name="Picture Placeholder 5"/>
          <p:cNvSpPr>
            <a:spLocks noGrp="1"/>
          </p:cNvSpPr>
          <p:nvPr>
            <p:ph type="pic" sz="quarter" idx="18"/>
          </p:nvPr>
        </p:nvSpPr>
        <p:spPr>
          <a:xfrm>
            <a:off x="7626318" y="5184742"/>
            <a:ext cx="2177559" cy="1309623"/>
          </a:xfrm>
        </p:spPr>
        <p:txBody>
          <a:bodyPr/>
          <a:lstStyle/>
          <a:p>
            <a:endParaRPr lang="en-NZ"/>
          </a:p>
        </p:txBody>
      </p:sp>
    </p:spTree>
    <p:extLst>
      <p:ext uri="{BB962C8B-B14F-4D97-AF65-F5344CB8AC3E}">
        <p14:creationId xmlns:p14="http://schemas.microsoft.com/office/powerpoint/2010/main" val="219899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Logos Slide">
    <p:spTree>
      <p:nvGrpSpPr>
        <p:cNvPr id="1" name=""/>
        <p:cNvGrpSpPr/>
        <p:nvPr/>
      </p:nvGrpSpPr>
      <p:grpSpPr>
        <a:xfrm>
          <a:off x="0" y="0"/>
          <a:ext cx="0" cy="0"/>
          <a:chOff x="0" y="0"/>
          <a:chExt cx="0" cy="0"/>
        </a:xfrm>
      </p:grpSpPr>
      <p:sp>
        <p:nvSpPr>
          <p:cNvPr id="17" name="Picture Placeholder 5"/>
          <p:cNvSpPr>
            <a:spLocks noGrp="1"/>
          </p:cNvSpPr>
          <p:nvPr>
            <p:ph type="pic" sz="quarter" idx="17"/>
          </p:nvPr>
        </p:nvSpPr>
        <p:spPr>
          <a:xfrm>
            <a:off x="5279044" y="5184742"/>
            <a:ext cx="2177559" cy="1309623"/>
          </a:xfrm>
        </p:spPr>
        <p:txBody>
          <a:bodyPr/>
          <a:lstStyle/>
          <a:p>
            <a:endParaRPr lang="en-NZ"/>
          </a:p>
        </p:txBody>
      </p:sp>
      <p:sp>
        <p:nvSpPr>
          <p:cNvPr id="18" name="Picture Placeholder 5"/>
          <p:cNvSpPr>
            <a:spLocks noGrp="1"/>
          </p:cNvSpPr>
          <p:nvPr>
            <p:ph type="pic" sz="quarter" idx="18"/>
          </p:nvPr>
        </p:nvSpPr>
        <p:spPr>
          <a:xfrm>
            <a:off x="7626318" y="5184742"/>
            <a:ext cx="2177559" cy="1309623"/>
          </a:xfrm>
        </p:spPr>
        <p:txBody>
          <a:bodyPr/>
          <a:lstStyle/>
          <a:p>
            <a:endParaRPr lang="en-NZ"/>
          </a:p>
        </p:txBody>
      </p:sp>
    </p:spTree>
    <p:extLst>
      <p:ext uri="{BB962C8B-B14F-4D97-AF65-F5344CB8AC3E}">
        <p14:creationId xmlns:p14="http://schemas.microsoft.com/office/powerpoint/2010/main" val="2399805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DDDF5EB-90F6-4032-BA12-F716C0DCC1AB}" type="datetimeFigureOut">
              <a:rPr lang="fr-FR" smtClean="0"/>
              <a:t>09/12/2022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115419E-1180-4058-A4A2-E20730950B04}" type="slidenum">
              <a:rPr lang="fr-FR" smtClean="0"/>
              <a:t>‹#›</a:t>
            </a:fld>
            <a:endParaRPr lang="fr-FR"/>
          </a:p>
        </p:txBody>
      </p:sp>
    </p:spTree>
    <p:extLst>
      <p:ext uri="{BB962C8B-B14F-4D97-AF65-F5344CB8AC3E}">
        <p14:creationId xmlns:p14="http://schemas.microsoft.com/office/powerpoint/2010/main" val="1140544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92798" y="4485094"/>
            <a:ext cx="6643294" cy="636951"/>
          </a:xfrm>
        </p:spPr>
        <p:txBody>
          <a:bodyPr>
            <a:noAutofit/>
          </a:bodyPr>
          <a:lstStyle>
            <a:lvl1pPr>
              <a:defRPr sz="4000" b="1">
                <a:solidFill>
                  <a:schemeClr val="bg1"/>
                </a:solidFill>
              </a:defRPr>
            </a:lvl1pPr>
          </a:lstStyle>
          <a:p>
            <a:r>
              <a:rPr lang="en-US" dirty="0"/>
              <a:t>Click to edit Master title style</a:t>
            </a:r>
            <a:endParaRPr lang="en-NZ"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1239" y="6259488"/>
            <a:ext cx="2276861" cy="13716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23863" y="4713474"/>
            <a:ext cx="1042418" cy="1642875"/>
          </a:xfrm>
          <a:prstGeom prst="rect">
            <a:avLst/>
          </a:prstGeom>
        </p:spPr>
      </p:pic>
      <p:sp>
        <p:nvSpPr>
          <p:cNvPr id="11" name="Text Placeholder 10"/>
          <p:cNvSpPr>
            <a:spLocks noGrp="1"/>
          </p:cNvSpPr>
          <p:nvPr>
            <p:ph type="body" sz="quarter" idx="10"/>
          </p:nvPr>
        </p:nvSpPr>
        <p:spPr>
          <a:xfrm>
            <a:off x="490342" y="5146479"/>
            <a:ext cx="6673850" cy="1000125"/>
          </a:xfrm>
        </p:spPr>
        <p:txBody>
          <a:bodyPr>
            <a:normAutofit/>
          </a:bodyPr>
          <a:lstStyle>
            <a:lvl1pPr marL="0" indent="0">
              <a:buNone/>
              <a:defRPr sz="2000">
                <a:solidFill>
                  <a:schemeClr val="bg1"/>
                </a:solidFill>
                <a:latin typeface="+mn-lt"/>
              </a:defRPr>
            </a:lvl1pPr>
          </a:lstStyle>
          <a:p>
            <a:pPr lvl="0"/>
            <a:r>
              <a:rPr lang="en-US" dirty="0"/>
              <a:t>Click to edit Master text styles</a:t>
            </a:r>
          </a:p>
        </p:txBody>
      </p:sp>
      <p:pic>
        <p:nvPicPr>
          <p:cNvPr id="10" name="Picture 9">
            <a:extLst>
              <a:ext uri="{FF2B5EF4-FFF2-40B4-BE49-F238E27FC236}">
                <a16:creationId xmlns:a16="http://schemas.microsoft.com/office/drawing/2014/main" id="{D8810C3C-2307-43E1-8321-0DDDEE25966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427611" y="234135"/>
            <a:ext cx="2378676" cy="1784007"/>
          </a:xfrm>
          <a:prstGeom prst="rect">
            <a:avLst/>
          </a:prstGeom>
        </p:spPr>
      </p:pic>
      <p:pic>
        <p:nvPicPr>
          <p:cNvPr id="13" name="Picture 12">
            <a:extLst>
              <a:ext uri="{FF2B5EF4-FFF2-40B4-BE49-F238E27FC236}">
                <a16:creationId xmlns:a16="http://schemas.microsoft.com/office/drawing/2014/main" id="{CE2505B9-5113-46BF-93D8-4D17235B2F8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26514" y="234135"/>
            <a:ext cx="2011486" cy="1784007"/>
          </a:xfrm>
          <a:prstGeom prst="rect">
            <a:avLst/>
          </a:prstGeom>
        </p:spPr>
      </p:pic>
      <p:pic>
        <p:nvPicPr>
          <p:cNvPr id="16" name="Picture 15">
            <a:extLst>
              <a:ext uri="{FF2B5EF4-FFF2-40B4-BE49-F238E27FC236}">
                <a16:creationId xmlns:a16="http://schemas.microsoft.com/office/drawing/2014/main" id="{9D082F57-CF0C-43B6-AB03-F95961618D09}"/>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1" r="4664"/>
          <a:stretch/>
        </p:blipFill>
        <p:spPr>
          <a:xfrm>
            <a:off x="235670" y="234135"/>
            <a:ext cx="1918496" cy="1784007"/>
          </a:xfrm>
          <a:prstGeom prst="rect">
            <a:avLst/>
          </a:prstGeom>
        </p:spPr>
      </p:pic>
      <p:pic>
        <p:nvPicPr>
          <p:cNvPr id="15" name="Picture 2" descr="taking bios">
            <a:extLst>
              <a:ext uri="{FF2B5EF4-FFF2-40B4-BE49-F238E27FC236}">
                <a16:creationId xmlns:a16="http://schemas.microsoft.com/office/drawing/2014/main" id="{BDBD3EB4-AD6D-457E-89FB-27D494D2C14D}"/>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14838" r="9729"/>
          <a:stretch/>
        </p:blipFill>
        <p:spPr bwMode="auto">
          <a:xfrm>
            <a:off x="5607820" y="234135"/>
            <a:ext cx="2018205" cy="1784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540ED633-8AEF-45D3-8275-D93E2CE6507C}"/>
              </a:ext>
            </a:extLst>
          </p:cNvPr>
          <p:cNvSpPr/>
          <p:nvPr userDrawn="1"/>
        </p:nvSpPr>
        <p:spPr>
          <a:xfrm>
            <a:off x="235670" y="234135"/>
            <a:ext cx="11702330" cy="178400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5" name="Picture 4">
            <a:extLst>
              <a:ext uri="{FF2B5EF4-FFF2-40B4-BE49-F238E27FC236}">
                <a16:creationId xmlns:a16="http://schemas.microsoft.com/office/drawing/2014/main" id="{7D5A9B68-EEC3-4AD5-86A3-6C34273881D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162675" y="234135"/>
            <a:ext cx="1403485" cy="1785134"/>
          </a:xfrm>
          <a:prstGeom prst="rect">
            <a:avLst/>
          </a:prstGeom>
        </p:spPr>
      </p:pic>
      <p:pic>
        <p:nvPicPr>
          <p:cNvPr id="7" name="Picture 6">
            <a:extLst>
              <a:ext uri="{FF2B5EF4-FFF2-40B4-BE49-F238E27FC236}">
                <a16:creationId xmlns:a16="http://schemas.microsoft.com/office/drawing/2014/main" id="{87F92774-CFA0-4B83-94F9-372D5CDDC2DC}"/>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626025" y="239358"/>
            <a:ext cx="2403300" cy="1802475"/>
          </a:xfrm>
          <a:prstGeom prst="rect">
            <a:avLst/>
          </a:prstGeom>
        </p:spPr>
      </p:pic>
    </p:spTree>
    <p:extLst>
      <p:ext uri="{BB962C8B-B14F-4D97-AF65-F5344CB8AC3E}">
        <p14:creationId xmlns:p14="http://schemas.microsoft.com/office/powerpoint/2010/main" val="1375676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505620" y="978323"/>
            <a:ext cx="6643294" cy="636951"/>
          </a:xfrm>
        </p:spPr>
        <p:txBody>
          <a:bodyPr>
            <a:noAutofit/>
          </a:bodyPr>
          <a:lstStyle>
            <a:lvl1pPr>
              <a:defRPr sz="2200" b="1">
                <a:solidFill>
                  <a:schemeClr val="bg1"/>
                </a:solidFill>
              </a:defRPr>
            </a:lvl1pPr>
          </a:lstStyle>
          <a:p>
            <a:r>
              <a:rPr lang="en-US" dirty="0"/>
              <a:t>Click to edit Master title style</a:t>
            </a:r>
            <a:endParaRPr lang="en-NZ"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1239" y="6259488"/>
            <a:ext cx="2276861" cy="13716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23863" y="4713474"/>
            <a:ext cx="1042418" cy="1642875"/>
          </a:xfrm>
          <a:prstGeom prst="rect">
            <a:avLst/>
          </a:prstGeom>
        </p:spPr>
      </p:pic>
      <p:sp>
        <p:nvSpPr>
          <p:cNvPr id="11" name="Text Placeholder 10"/>
          <p:cNvSpPr>
            <a:spLocks noGrp="1"/>
          </p:cNvSpPr>
          <p:nvPr>
            <p:ph type="body" sz="quarter" idx="10"/>
          </p:nvPr>
        </p:nvSpPr>
        <p:spPr>
          <a:xfrm>
            <a:off x="490342" y="1588219"/>
            <a:ext cx="6673850" cy="1000125"/>
          </a:xfrm>
        </p:spPr>
        <p:txBody>
          <a:bodyPr>
            <a:normAutofit/>
          </a:bodyPr>
          <a:lstStyle>
            <a:lvl1pPr marL="0" indent="0">
              <a:spcBef>
                <a:spcPts val="200"/>
              </a:spcBef>
              <a:buNone/>
              <a:defRPr sz="1800" b="1" baseline="0">
                <a:solidFill>
                  <a:schemeClr val="bg1"/>
                </a:solidFill>
                <a:latin typeface="+mn-lt"/>
              </a:defRPr>
            </a:lvl1pPr>
            <a:lvl2pPr marL="0" indent="0">
              <a:spcBef>
                <a:spcPts val="200"/>
              </a:spcBef>
              <a:buNone/>
              <a:defRPr sz="1800" b="0">
                <a:solidFill>
                  <a:schemeClr val="bg1"/>
                </a:solidFill>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226889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endParaRPr lang="en-NZ" dirty="0"/>
          </a:p>
        </p:txBody>
      </p:sp>
      <p:sp>
        <p:nvSpPr>
          <p:cNvPr id="3" name="Content Placeholder 2"/>
          <p:cNvSpPr>
            <a:spLocks noGrp="1"/>
          </p:cNvSpPr>
          <p:nvPr>
            <p:ph idx="1"/>
          </p:nvPr>
        </p:nvSpPr>
        <p:spPr>
          <a:xfrm>
            <a:off x="539931" y="1976846"/>
            <a:ext cx="5191565" cy="3688664"/>
          </a:xfrm>
        </p:spPr>
        <p:txBody>
          <a:bodyPr numCol="1" spc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8" name="Content Placeholder 2"/>
          <p:cNvSpPr>
            <a:spLocks noGrp="1"/>
          </p:cNvSpPr>
          <p:nvPr>
            <p:ph idx="10"/>
          </p:nvPr>
        </p:nvSpPr>
        <p:spPr>
          <a:xfrm>
            <a:off x="6108569" y="1976846"/>
            <a:ext cx="5245231" cy="3688664"/>
          </a:xfrm>
        </p:spPr>
        <p:txBody>
          <a:bodyPr numCol="1" spc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1022156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endParaRPr lang="en-NZ" dirty="0"/>
          </a:p>
        </p:txBody>
      </p:sp>
      <p:sp>
        <p:nvSpPr>
          <p:cNvPr id="3" name="Content Placeholder 2"/>
          <p:cNvSpPr>
            <a:spLocks noGrp="1"/>
          </p:cNvSpPr>
          <p:nvPr>
            <p:ph idx="1"/>
          </p:nvPr>
        </p:nvSpPr>
        <p:spPr>
          <a:xfrm>
            <a:off x="539931" y="1976846"/>
            <a:ext cx="10813869" cy="3688664"/>
          </a:xfrm>
        </p:spPr>
        <p:txBody>
          <a:bodyPr numCol="1" spcCol="0"/>
          <a:lstStyle>
            <a:lvl1pPr>
              <a:defRPr>
                <a:latin typeface="+mn-lt"/>
              </a:defRPr>
            </a:lvl1pPr>
            <a:lvl2pPr marL="687600">
              <a:defRPr/>
            </a:lvl2pPr>
            <a:lvl3pPr marL="1144800">
              <a:defRPr/>
            </a:lvl3pPr>
            <a:lvl4pPr marL="1602000">
              <a:defRPr/>
            </a:lvl4pPr>
            <a:lvl5pPr marL="20592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Tree>
    <p:extLst>
      <p:ext uri="{BB962C8B-B14F-4D97-AF65-F5344CB8AC3E}">
        <p14:creationId xmlns:p14="http://schemas.microsoft.com/office/powerpoint/2010/main" val="463732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539931" y="1053737"/>
            <a:ext cx="5276407" cy="636951"/>
          </a:xfrm>
        </p:spPr>
        <p:txBody>
          <a:bodyPr/>
          <a:lstStyle>
            <a:lvl1pPr>
              <a:defRPr>
                <a:solidFill>
                  <a:schemeClr val="accent3"/>
                </a:solidFill>
              </a:defRPr>
            </a:lvl1pPr>
          </a:lstStyle>
          <a:p>
            <a:r>
              <a:rPr lang="en-US" dirty="0"/>
              <a:t>Click to edit Master title style</a:t>
            </a:r>
            <a:endParaRPr lang="en-NZ" dirty="0"/>
          </a:p>
        </p:txBody>
      </p:sp>
      <p:sp>
        <p:nvSpPr>
          <p:cNvPr id="3" name="Content Placeholder 2"/>
          <p:cNvSpPr>
            <a:spLocks noGrp="1"/>
          </p:cNvSpPr>
          <p:nvPr>
            <p:ph idx="1"/>
          </p:nvPr>
        </p:nvSpPr>
        <p:spPr>
          <a:xfrm>
            <a:off x="539931" y="1976846"/>
            <a:ext cx="5276407" cy="3688664"/>
          </a:xfrm>
        </p:spPr>
        <p:txBody>
          <a:bodyPr numCol="1" spcCol="0"/>
          <a:lstStyle>
            <a:lvl1pPr>
              <a:defRPr>
                <a:latin typeface="Calibri" panose="020F0502020204030204" pitchFamily="34" charset="0"/>
                <a:cs typeface="Calibri" panose="020F0502020204030204" pitchFamily="34" charset="0"/>
              </a:defRPr>
            </a:lvl1pPr>
            <a:lvl2pPr marL="687600">
              <a:defRPr/>
            </a:lvl2pPr>
            <a:lvl3pPr marL="1144800">
              <a:defRPr/>
            </a:lvl3pPr>
            <a:lvl4pPr marL="1602000">
              <a:defRPr/>
            </a:lvl4pPr>
            <a:lvl5pPr marL="20592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6" name="Picture Placeholder 5"/>
          <p:cNvSpPr>
            <a:spLocks noGrp="1"/>
          </p:cNvSpPr>
          <p:nvPr>
            <p:ph type="pic" sz="quarter" idx="10"/>
          </p:nvPr>
        </p:nvSpPr>
        <p:spPr>
          <a:xfrm>
            <a:off x="6165850" y="857250"/>
            <a:ext cx="5400675" cy="4959350"/>
          </a:xfrm>
        </p:spPr>
        <p:txBody>
          <a:bodyPr/>
          <a:lstStyle/>
          <a:p>
            <a:endParaRPr lang="en-NZ"/>
          </a:p>
        </p:txBody>
      </p:sp>
    </p:spTree>
    <p:extLst>
      <p:ext uri="{BB962C8B-B14F-4D97-AF65-F5344CB8AC3E}">
        <p14:creationId xmlns:p14="http://schemas.microsoft.com/office/powerpoint/2010/main" val="2842961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39932" y="857250"/>
            <a:ext cx="11026594" cy="4959350"/>
          </a:xfrm>
        </p:spPr>
        <p:txBody>
          <a:bodyPr/>
          <a:lstStyle/>
          <a:p>
            <a:endParaRPr lang="en-NZ" dirty="0"/>
          </a:p>
        </p:txBody>
      </p:sp>
    </p:spTree>
    <p:extLst>
      <p:ext uri="{BB962C8B-B14F-4D97-AF65-F5344CB8AC3E}">
        <p14:creationId xmlns:p14="http://schemas.microsoft.com/office/powerpoint/2010/main" val="2713443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and Char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6156325" y="847725"/>
            <a:ext cx="5400675" cy="4978400"/>
          </a:xfrm>
        </p:spPr>
        <p:txBody>
          <a:bodyPr/>
          <a:lstStyle/>
          <a:p>
            <a:endParaRPr lang="en-NZ"/>
          </a:p>
        </p:txBody>
      </p:sp>
      <p:sp>
        <p:nvSpPr>
          <p:cNvPr id="2" name="Title 1"/>
          <p:cNvSpPr>
            <a:spLocks noGrp="1"/>
          </p:cNvSpPr>
          <p:nvPr>
            <p:ph type="title"/>
          </p:nvPr>
        </p:nvSpPr>
        <p:spPr>
          <a:xfrm>
            <a:off x="539931" y="1053737"/>
            <a:ext cx="5276407" cy="636951"/>
          </a:xfrm>
        </p:spPr>
        <p:txBody>
          <a:bodyPr/>
          <a:lstStyle>
            <a:lvl1pPr>
              <a:defRPr>
                <a:solidFill>
                  <a:schemeClr val="accent3"/>
                </a:solidFill>
              </a:defRPr>
            </a:lvl1pPr>
          </a:lstStyle>
          <a:p>
            <a:r>
              <a:rPr lang="en-US" dirty="0"/>
              <a:t>Click to edit Master title style</a:t>
            </a:r>
            <a:endParaRPr lang="en-NZ" dirty="0"/>
          </a:p>
        </p:txBody>
      </p:sp>
      <p:sp>
        <p:nvSpPr>
          <p:cNvPr id="3" name="Content Placeholder 2"/>
          <p:cNvSpPr>
            <a:spLocks noGrp="1"/>
          </p:cNvSpPr>
          <p:nvPr>
            <p:ph idx="1"/>
          </p:nvPr>
        </p:nvSpPr>
        <p:spPr>
          <a:xfrm>
            <a:off x="539931" y="1976846"/>
            <a:ext cx="5276407" cy="3688664"/>
          </a:xfrm>
        </p:spPr>
        <p:txBody>
          <a:bodyPr numCol="1" spcCol="0"/>
          <a:lstStyle>
            <a:lvl1pPr>
              <a:defRPr>
                <a:latin typeface="+mn-lt"/>
              </a:defRPr>
            </a:lvl1pPr>
            <a:lvl2pPr marL="687600">
              <a:defRPr/>
            </a:lvl2pPr>
            <a:lvl3pPr marL="1144800">
              <a:defRPr/>
            </a:lvl3pPr>
            <a:lvl4pPr marL="1602000">
              <a:defRPr/>
            </a:lvl4pPr>
            <a:lvl5pPr marL="20592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Tree>
    <p:extLst>
      <p:ext uri="{BB962C8B-B14F-4D97-AF65-F5344CB8AC3E}">
        <p14:creationId xmlns:p14="http://schemas.microsoft.com/office/powerpoint/2010/main" val="3784394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go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endParaRPr lang="en-NZ" dirty="0"/>
          </a:p>
        </p:txBody>
      </p:sp>
      <p:sp>
        <p:nvSpPr>
          <p:cNvPr id="6" name="Picture Placeholder 5"/>
          <p:cNvSpPr>
            <a:spLocks noGrp="1"/>
          </p:cNvSpPr>
          <p:nvPr>
            <p:ph type="pic" sz="quarter" idx="10"/>
          </p:nvPr>
        </p:nvSpPr>
        <p:spPr>
          <a:xfrm>
            <a:off x="612775" y="1857375"/>
            <a:ext cx="2092325" cy="1884363"/>
          </a:xfrm>
        </p:spPr>
        <p:txBody>
          <a:bodyPr/>
          <a:lstStyle/>
          <a:p>
            <a:endParaRPr lang="en-NZ"/>
          </a:p>
        </p:txBody>
      </p:sp>
      <p:sp>
        <p:nvSpPr>
          <p:cNvPr id="7" name="Picture Placeholder 5"/>
          <p:cNvSpPr>
            <a:spLocks noGrp="1"/>
          </p:cNvSpPr>
          <p:nvPr>
            <p:ph type="pic" sz="quarter" idx="11"/>
          </p:nvPr>
        </p:nvSpPr>
        <p:spPr>
          <a:xfrm>
            <a:off x="2837501" y="1857375"/>
            <a:ext cx="2092325" cy="1884363"/>
          </a:xfrm>
        </p:spPr>
        <p:txBody>
          <a:bodyPr/>
          <a:lstStyle/>
          <a:p>
            <a:endParaRPr lang="en-NZ"/>
          </a:p>
        </p:txBody>
      </p:sp>
      <p:sp>
        <p:nvSpPr>
          <p:cNvPr id="8" name="Picture Placeholder 5"/>
          <p:cNvSpPr>
            <a:spLocks noGrp="1"/>
          </p:cNvSpPr>
          <p:nvPr>
            <p:ph type="pic" sz="quarter" idx="12"/>
          </p:nvPr>
        </p:nvSpPr>
        <p:spPr>
          <a:xfrm>
            <a:off x="5052800" y="1857375"/>
            <a:ext cx="2092325" cy="1884363"/>
          </a:xfrm>
        </p:spPr>
        <p:txBody>
          <a:bodyPr/>
          <a:lstStyle/>
          <a:p>
            <a:endParaRPr lang="en-NZ"/>
          </a:p>
        </p:txBody>
      </p:sp>
      <p:sp>
        <p:nvSpPr>
          <p:cNvPr id="9" name="Picture Placeholder 5"/>
          <p:cNvSpPr>
            <a:spLocks noGrp="1"/>
          </p:cNvSpPr>
          <p:nvPr>
            <p:ph type="pic" sz="quarter" idx="13"/>
          </p:nvPr>
        </p:nvSpPr>
        <p:spPr>
          <a:xfrm>
            <a:off x="7258672" y="1857375"/>
            <a:ext cx="2092325" cy="1884363"/>
          </a:xfrm>
        </p:spPr>
        <p:txBody>
          <a:bodyPr/>
          <a:lstStyle/>
          <a:p>
            <a:endParaRPr lang="en-NZ"/>
          </a:p>
        </p:txBody>
      </p:sp>
      <p:sp>
        <p:nvSpPr>
          <p:cNvPr id="10" name="Picture Placeholder 5"/>
          <p:cNvSpPr>
            <a:spLocks noGrp="1"/>
          </p:cNvSpPr>
          <p:nvPr>
            <p:ph type="pic" sz="quarter" idx="14"/>
          </p:nvPr>
        </p:nvSpPr>
        <p:spPr>
          <a:xfrm>
            <a:off x="9473971" y="1857375"/>
            <a:ext cx="2092325" cy="1884363"/>
          </a:xfrm>
        </p:spPr>
        <p:txBody>
          <a:bodyPr/>
          <a:lstStyle/>
          <a:p>
            <a:endParaRPr lang="en-NZ"/>
          </a:p>
        </p:txBody>
      </p:sp>
      <p:sp>
        <p:nvSpPr>
          <p:cNvPr id="11" name="Picture Placeholder 5"/>
          <p:cNvSpPr>
            <a:spLocks noGrp="1"/>
          </p:cNvSpPr>
          <p:nvPr>
            <p:ph type="pic" sz="quarter" idx="15"/>
          </p:nvPr>
        </p:nvSpPr>
        <p:spPr>
          <a:xfrm>
            <a:off x="612775" y="3837004"/>
            <a:ext cx="2092325" cy="1884363"/>
          </a:xfrm>
        </p:spPr>
        <p:txBody>
          <a:bodyPr/>
          <a:lstStyle/>
          <a:p>
            <a:endParaRPr lang="en-NZ"/>
          </a:p>
        </p:txBody>
      </p:sp>
      <p:sp>
        <p:nvSpPr>
          <p:cNvPr id="12" name="Picture Placeholder 5"/>
          <p:cNvSpPr>
            <a:spLocks noGrp="1"/>
          </p:cNvSpPr>
          <p:nvPr>
            <p:ph type="pic" sz="quarter" idx="16"/>
          </p:nvPr>
        </p:nvSpPr>
        <p:spPr>
          <a:xfrm>
            <a:off x="2837501" y="3837004"/>
            <a:ext cx="2092325" cy="1884363"/>
          </a:xfrm>
        </p:spPr>
        <p:txBody>
          <a:bodyPr/>
          <a:lstStyle/>
          <a:p>
            <a:endParaRPr lang="en-NZ"/>
          </a:p>
        </p:txBody>
      </p:sp>
      <p:sp>
        <p:nvSpPr>
          <p:cNvPr id="13" name="Picture Placeholder 5"/>
          <p:cNvSpPr>
            <a:spLocks noGrp="1"/>
          </p:cNvSpPr>
          <p:nvPr>
            <p:ph type="pic" sz="quarter" idx="17"/>
          </p:nvPr>
        </p:nvSpPr>
        <p:spPr>
          <a:xfrm>
            <a:off x="5052800" y="3837004"/>
            <a:ext cx="2092325" cy="1884363"/>
          </a:xfrm>
        </p:spPr>
        <p:txBody>
          <a:bodyPr/>
          <a:lstStyle/>
          <a:p>
            <a:endParaRPr lang="en-NZ"/>
          </a:p>
        </p:txBody>
      </p:sp>
      <p:sp>
        <p:nvSpPr>
          <p:cNvPr id="14" name="Picture Placeholder 5"/>
          <p:cNvSpPr>
            <a:spLocks noGrp="1"/>
          </p:cNvSpPr>
          <p:nvPr>
            <p:ph type="pic" sz="quarter" idx="18"/>
          </p:nvPr>
        </p:nvSpPr>
        <p:spPr>
          <a:xfrm>
            <a:off x="7258672" y="3837004"/>
            <a:ext cx="2092325" cy="1884363"/>
          </a:xfrm>
        </p:spPr>
        <p:txBody>
          <a:bodyPr/>
          <a:lstStyle/>
          <a:p>
            <a:endParaRPr lang="en-NZ"/>
          </a:p>
        </p:txBody>
      </p:sp>
      <p:sp>
        <p:nvSpPr>
          <p:cNvPr id="15" name="Picture Placeholder 5"/>
          <p:cNvSpPr>
            <a:spLocks noGrp="1"/>
          </p:cNvSpPr>
          <p:nvPr>
            <p:ph type="pic" sz="quarter" idx="19"/>
          </p:nvPr>
        </p:nvSpPr>
        <p:spPr>
          <a:xfrm>
            <a:off x="9473971" y="3837004"/>
            <a:ext cx="2092325" cy="1884363"/>
          </a:xfrm>
        </p:spPr>
        <p:txBody>
          <a:bodyPr/>
          <a:lstStyle/>
          <a:p>
            <a:endParaRPr lang="en-NZ"/>
          </a:p>
        </p:txBody>
      </p:sp>
    </p:spTree>
    <p:extLst>
      <p:ext uri="{BB962C8B-B14F-4D97-AF65-F5344CB8AC3E}">
        <p14:creationId xmlns:p14="http://schemas.microsoft.com/office/powerpoint/2010/main" val="99175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9931" y="1053737"/>
            <a:ext cx="10813869" cy="636951"/>
          </a:xfrm>
          <a:prstGeom prst="rect">
            <a:avLst/>
          </a:prstGeom>
        </p:spPr>
        <p:txBody>
          <a:bodyPr vert="horz" lIns="91440" tIns="45720" rIns="91440" bIns="45720" rtlCol="0" anchor="ctr">
            <a:normAutofit/>
          </a:bodyPr>
          <a:lstStyle/>
          <a:p>
            <a:r>
              <a:rPr lang="en-US" dirty="0"/>
              <a:t>Click to edit Master title style</a:t>
            </a:r>
            <a:endParaRPr lang="en-NZ" dirty="0"/>
          </a:p>
        </p:txBody>
      </p:sp>
      <p:sp>
        <p:nvSpPr>
          <p:cNvPr id="3" name="Text Placeholder 2"/>
          <p:cNvSpPr>
            <a:spLocks noGrp="1"/>
          </p:cNvSpPr>
          <p:nvPr>
            <p:ph type="body" idx="1"/>
          </p:nvPr>
        </p:nvSpPr>
        <p:spPr>
          <a:xfrm>
            <a:off x="539931" y="1976845"/>
            <a:ext cx="10813869" cy="42001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N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6495B2-4FE3-4026-8847-2AFE67DABA8C}" type="slidenum">
              <a:rPr lang="en-NZ" smtClean="0"/>
              <a:t>‹#›</a:t>
            </a:fld>
            <a:endParaRPr lang="en-NZ"/>
          </a:p>
        </p:txBody>
      </p:sp>
      <p:pic>
        <p:nvPicPr>
          <p:cNvPr id="9" name="Picture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29408" y="6252029"/>
            <a:ext cx="2276861" cy="137160"/>
          </a:xfrm>
          <a:prstGeom prst="rect">
            <a:avLst/>
          </a:prstGeom>
        </p:spPr>
      </p:pic>
      <p:pic>
        <p:nvPicPr>
          <p:cNvPr id="10" name="Picture 9"/>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139173" y="5933776"/>
            <a:ext cx="1423419" cy="521209"/>
          </a:xfrm>
          <a:prstGeom prst="rect">
            <a:avLst/>
          </a:prstGeom>
        </p:spPr>
      </p:pic>
    </p:spTree>
    <p:extLst>
      <p:ext uri="{BB962C8B-B14F-4D97-AF65-F5344CB8AC3E}">
        <p14:creationId xmlns:p14="http://schemas.microsoft.com/office/powerpoint/2010/main" val="215862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8" r:id="rId3"/>
    <p:sldLayoutId id="2147483650" r:id="rId4"/>
    <p:sldLayoutId id="2147483661" r:id="rId5"/>
    <p:sldLayoutId id="2147483662" r:id="rId6"/>
    <p:sldLayoutId id="2147483663" r:id="rId7"/>
    <p:sldLayoutId id="2147483664" r:id="rId8"/>
    <p:sldLayoutId id="2147483665" r:id="rId9"/>
    <p:sldLayoutId id="2147483666" r:id="rId10"/>
    <p:sldLayoutId id="2147483667" r:id="rId11"/>
    <p:sldLayoutId id="2147483669" r:id="rId12"/>
  </p:sldLayoutIdLst>
  <p:hf sldNum="0" hdr="0" ftr="0" dt="0"/>
  <p:txStyles>
    <p:titleStyle>
      <a:lvl1pPr algn="l" defTabSz="914400" rtl="0" eaLnBrk="1" latinLnBrk="0" hangingPunct="1">
        <a:lnSpc>
          <a:spcPct val="90000"/>
        </a:lnSpc>
        <a:spcBef>
          <a:spcPct val="0"/>
        </a:spcBef>
        <a:buNone/>
        <a:defRPr sz="3600" kern="1200">
          <a:solidFill>
            <a:schemeClr val="accent2"/>
          </a:solidFill>
          <a:latin typeface="+mn-lt"/>
          <a:ea typeface="+mj-ea"/>
          <a:cs typeface="+mj-cs"/>
        </a:defRPr>
      </a:lvl1pPr>
    </p:titleStyle>
    <p:body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aaronmberger-nwfsc.github.io/Spatial-Assessment-Modeling-Workshop/articles/OM_Description_TOA.html"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jpeg"/><Relationship Id="rId18" Type="http://schemas.openxmlformats.org/officeDocument/2006/relationships/image" Target="../media/image48.jpeg"/><Relationship Id="rId3" Type="http://schemas.openxmlformats.org/officeDocument/2006/relationships/image" Target="../media/image33.jpeg"/><Relationship Id="rId7" Type="http://schemas.openxmlformats.org/officeDocument/2006/relationships/image" Target="../media/image37.jpeg"/><Relationship Id="rId12" Type="http://schemas.openxmlformats.org/officeDocument/2006/relationships/image" Target="../media/image42.jpeg"/><Relationship Id="rId17" Type="http://schemas.openxmlformats.org/officeDocument/2006/relationships/image" Target="../media/image47.jpeg"/><Relationship Id="rId2" Type="http://schemas.openxmlformats.org/officeDocument/2006/relationships/image" Target="../media/image32.jpeg"/><Relationship Id="rId16" Type="http://schemas.openxmlformats.org/officeDocument/2006/relationships/image" Target="../media/image46.jpeg"/><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5" Type="http://schemas.openxmlformats.org/officeDocument/2006/relationships/image" Target="../media/image45.jpeg"/><Relationship Id="rId10" Type="http://schemas.openxmlformats.org/officeDocument/2006/relationships/image" Target="../media/image40.jpeg"/><Relationship Id="rId19" Type="http://schemas.openxmlformats.org/officeDocument/2006/relationships/image" Target="../media/image49.jpeg"/><Relationship Id="rId4" Type="http://schemas.openxmlformats.org/officeDocument/2006/relationships/image" Target="../media/image34.jpeg"/><Relationship Id="rId9" Type="http://schemas.openxmlformats.org/officeDocument/2006/relationships/image" Target="../media/image39.jpeg"/><Relationship Id="rId14" Type="http://schemas.openxmlformats.org/officeDocument/2006/relationships/image" Target="../media/image44.jpeg"/></Relationships>
</file>

<file path=ppt/slides/_rels/slide22.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Layout" Target="../slideLayouts/slideLayout4.xml"/><Relationship Id="rId6" Type="http://schemas.openxmlformats.org/officeDocument/2006/relationships/image" Target="../media/image54.jpeg"/><Relationship Id="rId5" Type="http://schemas.openxmlformats.org/officeDocument/2006/relationships/image" Target="../media/image53.jpeg"/><Relationship Id="rId10" Type="http://schemas.openxmlformats.org/officeDocument/2006/relationships/image" Target="../media/image58.jpeg"/><Relationship Id="rId4" Type="http://schemas.openxmlformats.org/officeDocument/2006/relationships/image" Target="../media/image52.jpeg"/><Relationship Id="rId9" Type="http://schemas.openxmlformats.org/officeDocument/2006/relationships/image" Target="../media/image57.jpeg"/></Relationships>
</file>

<file path=ppt/slides/_rels/slide23.xml.rels><?xml version="1.0" encoding="UTF-8" standalone="yes"?>
<Relationships xmlns="http://schemas.openxmlformats.org/package/2006/relationships"><Relationship Id="rId8" Type="http://schemas.openxmlformats.org/officeDocument/2006/relationships/image" Target="../media/image65.jpeg"/><Relationship Id="rId13" Type="http://schemas.openxmlformats.org/officeDocument/2006/relationships/image" Target="../media/image70.jpeg"/><Relationship Id="rId18" Type="http://schemas.openxmlformats.org/officeDocument/2006/relationships/image" Target="../media/image75.jpeg"/><Relationship Id="rId3" Type="http://schemas.openxmlformats.org/officeDocument/2006/relationships/image" Target="../media/image60.jpeg"/><Relationship Id="rId7" Type="http://schemas.openxmlformats.org/officeDocument/2006/relationships/image" Target="../media/image64.jpeg"/><Relationship Id="rId12" Type="http://schemas.openxmlformats.org/officeDocument/2006/relationships/image" Target="../media/image69.jpeg"/><Relationship Id="rId17" Type="http://schemas.openxmlformats.org/officeDocument/2006/relationships/image" Target="../media/image74.jpeg"/><Relationship Id="rId2" Type="http://schemas.openxmlformats.org/officeDocument/2006/relationships/image" Target="../media/image59.jpeg"/><Relationship Id="rId16" Type="http://schemas.openxmlformats.org/officeDocument/2006/relationships/image" Target="../media/image73.jpeg"/><Relationship Id="rId1" Type="http://schemas.openxmlformats.org/officeDocument/2006/relationships/slideLayout" Target="../slideLayouts/slideLayout4.xml"/><Relationship Id="rId6" Type="http://schemas.openxmlformats.org/officeDocument/2006/relationships/image" Target="../media/image63.jpeg"/><Relationship Id="rId11" Type="http://schemas.openxmlformats.org/officeDocument/2006/relationships/image" Target="../media/image68.jpeg"/><Relationship Id="rId5" Type="http://schemas.openxmlformats.org/officeDocument/2006/relationships/image" Target="../media/image62.jpeg"/><Relationship Id="rId15" Type="http://schemas.openxmlformats.org/officeDocument/2006/relationships/image" Target="../media/image72.jpeg"/><Relationship Id="rId10" Type="http://schemas.openxmlformats.org/officeDocument/2006/relationships/image" Target="../media/image67.jpeg"/><Relationship Id="rId19" Type="http://schemas.openxmlformats.org/officeDocument/2006/relationships/image" Target="../media/image76.jpeg"/><Relationship Id="rId4" Type="http://schemas.openxmlformats.org/officeDocument/2006/relationships/image" Target="../media/image61.jpeg"/><Relationship Id="rId9" Type="http://schemas.openxmlformats.org/officeDocument/2006/relationships/image" Target="../media/image66.jpeg"/><Relationship Id="rId14" Type="http://schemas.openxmlformats.org/officeDocument/2006/relationships/image" Target="../media/image71.jpeg"/></Relationships>
</file>

<file path=ppt/slides/_rels/slide24.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image" Target="../media/image77.jpeg"/><Relationship Id="rId1" Type="http://schemas.openxmlformats.org/officeDocument/2006/relationships/slideLayout" Target="../slideLayouts/slideLayout4.xml"/><Relationship Id="rId6" Type="http://schemas.openxmlformats.org/officeDocument/2006/relationships/image" Target="../media/image81.jpeg"/><Relationship Id="rId5" Type="http://schemas.openxmlformats.org/officeDocument/2006/relationships/image" Target="../media/image80.jpeg"/><Relationship Id="rId10" Type="http://schemas.openxmlformats.org/officeDocument/2006/relationships/image" Target="../media/image85.jpeg"/><Relationship Id="rId4" Type="http://schemas.openxmlformats.org/officeDocument/2006/relationships/image" Target="../media/image79.jpeg"/><Relationship Id="rId9" Type="http://schemas.openxmlformats.org/officeDocument/2006/relationships/image" Target="../media/image84.jpeg"/></Relationships>
</file>

<file path=ppt/slides/_rels/slide2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4.xml"/><Relationship Id="rId4" Type="http://schemas.openxmlformats.org/officeDocument/2006/relationships/image" Target="../media/image90.jpeg"/></Relationships>
</file>

<file path=ppt/slides/_rels/slide29.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1.jpeg"/><Relationship Id="rId7" Type="http://schemas.openxmlformats.org/officeDocument/2006/relationships/image" Target="../media/image95.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4.xml"/><Relationship Id="rId4" Type="http://schemas.openxmlformats.org/officeDocument/2006/relationships/image" Target="../media/image103.jpeg"/></Relationships>
</file>

<file path=ppt/slides/_rels/slide3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hyperlink" Target="https://aaronmberger-nwfsc.github.io/Spatial-Assessment-Modeling-Workshop/articles/OM_Description_TOA.html" TargetMode="External"/><Relationship Id="rId1" Type="http://schemas.openxmlformats.org/officeDocument/2006/relationships/slideLayout" Target="../slideLayouts/slideLayout4.xml"/><Relationship Id="rId4" Type="http://schemas.openxmlformats.org/officeDocument/2006/relationships/image" Target="../media/image10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aaronmberger-nwfsc.github.io/Spatial-Assessment-Modeling-Workshop/articles/OM_Description_TOA.html"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115.jpeg"/><Relationship Id="rId13" Type="http://schemas.openxmlformats.org/officeDocument/2006/relationships/image" Target="../media/image120.jpeg"/><Relationship Id="rId18" Type="http://schemas.openxmlformats.org/officeDocument/2006/relationships/image" Target="../media/image125.jpeg"/><Relationship Id="rId3" Type="http://schemas.openxmlformats.org/officeDocument/2006/relationships/image" Target="../media/image110.jpeg"/><Relationship Id="rId21" Type="http://schemas.openxmlformats.org/officeDocument/2006/relationships/image" Target="../media/image128.jpeg"/><Relationship Id="rId7" Type="http://schemas.openxmlformats.org/officeDocument/2006/relationships/image" Target="../media/image114.jpeg"/><Relationship Id="rId12" Type="http://schemas.openxmlformats.org/officeDocument/2006/relationships/image" Target="../media/image119.jpeg"/><Relationship Id="rId17" Type="http://schemas.openxmlformats.org/officeDocument/2006/relationships/image" Target="../media/image124.jpeg"/><Relationship Id="rId2" Type="http://schemas.openxmlformats.org/officeDocument/2006/relationships/image" Target="../media/image109.jpeg"/><Relationship Id="rId16" Type="http://schemas.openxmlformats.org/officeDocument/2006/relationships/image" Target="../media/image123.jpeg"/><Relationship Id="rId20" Type="http://schemas.openxmlformats.org/officeDocument/2006/relationships/image" Target="../media/image127.jpeg"/><Relationship Id="rId1" Type="http://schemas.openxmlformats.org/officeDocument/2006/relationships/slideLayout" Target="../slideLayouts/slideLayout4.xml"/><Relationship Id="rId6" Type="http://schemas.openxmlformats.org/officeDocument/2006/relationships/image" Target="../media/image113.jpeg"/><Relationship Id="rId11" Type="http://schemas.openxmlformats.org/officeDocument/2006/relationships/image" Target="../media/image118.jpeg"/><Relationship Id="rId24" Type="http://schemas.openxmlformats.org/officeDocument/2006/relationships/image" Target="../media/image131.jpeg"/><Relationship Id="rId5" Type="http://schemas.openxmlformats.org/officeDocument/2006/relationships/image" Target="../media/image112.jpeg"/><Relationship Id="rId15" Type="http://schemas.openxmlformats.org/officeDocument/2006/relationships/image" Target="../media/image122.jpeg"/><Relationship Id="rId23" Type="http://schemas.openxmlformats.org/officeDocument/2006/relationships/image" Target="../media/image130.jpeg"/><Relationship Id="rId10" Type="http://schemas.openxmlformats.org/officeDocument/2006/relationships/image" Target="../media/image117.jpeg"/><Relationship Id="rId19" Type="http://schemas.openxmlformats.org/officeDocument/2006/relationships/image" Target="../media/image126.jpeg"/><Relationship Id="rId4" Type="http://schemas.openxmlformats.org/officeDocument/2006/relationships/image" Target="../media/image111.jpeg"/><Relationship Id="rId9" Type="http://schemas.openxmlformats.org/officeDocument/2006/relationships/image" Target="../media/image116.jpeg"/><Relationship Id="rId14" Type="http://schemas.openxmlformats.org/officeDocument/2006/relationships/image" Target="../media/image121.jpeg"/><Relationship Id="rId22" Type="http://schemas.openxmlformats.org/officeDocument/2006/relationships/image" Target="../media/image129.jpeg"/></Relationships>
</file>

<file path=ppt/slides/_rels/slide45.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141.jpeg"/><Relationship Id="rId13" Type="http://schemas.openxmlformats.org/officeDocument/2006/relationships/image" Target="../media/image146.jpeg"/><Relationship Id="rId18" Type="http://schemas.openxmlformats.org/officeDocument/2006/relationships/image" Target="../media/image151.jpeg"/><Relationship Id="rId3" Type="http://schemas.openxmlformats.org/officeDocument/2006/relationships/image" Target="../media/image136.jpeg"/><Relationship Id="rId7" Type="http://schemas.openxmlformats.org/officeDocument/2006/relationships/image" Target="../media/image140.jpeg"/><Relationship Id="rId12" Type="http://schemas.openxmlformats.org/officeDocument/2006/relationships/image" Target="../media/image145.jpeg"/><Relationship Id="rId17" Type="http://schemas.openxmlformats.org/officeDocument/2006/relationships/image" Target="../media/image150.jpeg"/><Relationship Id="rId2" Type="http://schemas.openxmlformats.org/officeDocument/2006/relationships/image" Target="../media/image135.jpeg"/><Relationship Id="rId16" Type="http://schemas.openxmlformats.org/officeDocument/2006/relationships/image" Target="../media/image149.jpeg"/><Relationship Id="rId20" Type="http://schemas.openxmlformats.org/officeDocument/2006/relationships/image" Target="../media/image153.jpeg"/><Relationship Id="rId1" Type="http://schemas.openxmlformats.org/officeDocument/2006/relationships/slideLayout" Target="../slideLayouts/slideLayout4.xml"/><Relationship Id="rId6" Type="http://schemas.openxmlformats.org/officeDocument/2006/relationships/image" Target="../media/image139.jpeg"/><Relationship Id="rId11" Type="http://schemas.openxmlformats.org/officeDocument/2006/relationships/image" Target="../media/image144.jpeg"/><Relationship Id="rId5" Type="http://schemas.openxmlformats.org/officeDocument/2006/relationships/image" Target="../media/image138.jpeg"/><Relationship Id="rId15" Type="http://schemas.openxmlformats.org/officeDocument/2006/relationships/image" Target="../media/image148.jpeg"/><Relationship Id="rId10" Type="http://schemas.openxmlformats.org/officeDocument/2006/relationships/image" Target="../media/image143.jpeg"/><Relationship Id="rId19" Type="http://schemas.openxmlformats.org/officeDocument/2006/relationships/image" Target="../media/image152.jpeg"/><Relationship Id="rId4" Type="http://schemas.openxmlformats.org/officeDocument/2006/relationships/image" Target="../media/image137.jpeg"/><Relationship Id="rId9" Type="http://schemas.openxmlformats.org/officeDocument/2006/relationships/image" Target="../media/image142.jpeg"/><Relationship Id="rId14" Type="http://schemas.openxmlformats.org/officeDocument/2006/relationships/image" Target="../media/image147.jpeg"/></Relationships>
</file>

<file path=ppt/slides/_rels/slide49.xml.rels><?xml version="1.0" encoding="UTF-8" standalone="yes"?>
<Relationships xmlns="http://schemas.openxmlformats.org/package/2006/relationships"><Relationship Id="rId8" Type="http://schemas.openxmlformats.org/officeDocument/2006/relationships/image" Target="../media/image160.jpeg"/><Relationship Id="rId13" Type="http://schemas.openxmlformats.org/officeDocument/2006/relationships/image" Target="../media/image165.jpeg"/><Relationship Id="rId18" Type="http://schemas.openxmlformats.org/officeDocument/2006/relationships/image" Target="../media/image170.jpeg"/><Relationship Id="rId3" Type="http://schemas.openxmlformats.org/officeDocument/2006/relationships/image" Target="../media/image155.jpeg"/><Relationship Id="rId7" Type="http://schemas.openxmlformats.org/officeDocument/2006/relationships/image" Target="../media/image159.jpeg"/><Relationship Id="rId12" Type="http://schemas.openxmlformats.org/officeDocument/2006/relationships/image" Target="../media/image164.jpeg"/><Relationship Id="rId17" Type="http://schemas.openxmlformats.org/officeDocument/2006/relationships/image" Target="../media/image169.jpeg"/><Relationship Id="rId2" Type="http://schemas.openxmlformats.org/officeDocument/2006/relationships/image" Target="../media/image154.jpeg"/><Relationship Id="rId16" Type="http://schemas.openxmlformats.org/officeDocument/2006/relationships/image" Target="../media/image168.jpeg"/><Relationship Id="rId1" Type="http://schemas.openxmlformats.org/officeDocument/2006/relationships/slideLayout" Target="../slideLayouts/slideLayout4.xml"/><Relationship Id="rId6" Type="http://schemas.openxmlformats.org/officeDocument/2006/relationships/image" Target="../media/image158.jpeg"/><Relationship Id="rId11" Type="http://schemas.openxmlformats.org/officeDocument/2006/relationships/image" Target="../media/image163.jpeg"/><Relationship Id="rId5" Type="http://schemas.openxmlformats.org/officeDocument/2006/relationships/image" Target="../media/image157.jpeg"/><Relationship Id="rId15" Type="http://schemas.openxmlformats.org/officeDocument/2006/relationships/image" Target="../media/image167.jpeg"/><Relationship Id="rId10" Type="http://schemas.openxmlformats.org/officeDocument/2006/relationships/image" Target="../media/image162.jpeg"/><Relationship Id="rId19" Type="http://schemas.openxmlformats.org/officeDocument/2006/relationships/image" Target="../media/image171.jpeg"/><Relationship Id="rId4" Type="http://schemas.openxmlformats.org/officeDocument/2006/relationships/image" Target="../media/image156.jpeg"/><Relationship Id="rId9" Type="http://schemas.openxmlformats.org/officeDocument/2006/relationships/image" Target="../media/image161.jpeg"/><Relationship Id="rId14" Type="http://schemas.openxmlformats.org/officeDocument/2006/relationships/image" Target="../media/image166.jpeg"/></Relationships>
</file>

<file path=ppt/slides/_rels/slide5.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jpeg"/><Relationship Id="rId1" Type="http://schemas.openxmlformats.org/officeDocument/2006/relationships/slideLayout" Target="../slideLayouts/slideLayout4.xml"/><Relationship Id="rId4" Type="http://schemas.openxmlformats.org/officeDocument/2006/relationships/image" Target="../media/image175.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openxmlformats.org/officeDocument/2006/relationships/image" Target="../media/image182.jpeg"/><Relationship Id="rId3" Type="http://schemas.openxmlformats.org/officeDocument/2006/relationships/image" Target="../media/image177.jpeg"/><Relationship Id="rId7" Type="http://schemas.openxmlformats.org/officeDocument/2006/relationships/image" Target="../media/image181.jpeg"/><Relationship Id="rId2" Type="http://schemas.openxmlformats.org/officeDocument/2006/relationships/image" Target="../media/image176.jpeg"/><Relationship Id="rId1" Type="http://schemas.openxmlformats.org/officeDocument/2006/relationships/slideLayout" Target="../slideLayouts/slideLayout4.xml"/><Relationship Id="rId6" Type="http://schemas.openxmlformats.org/officeDocument/2006/relationships/image" Target="../media/image180.jpeg"/><Relationship Id="rId5" Type="http://schemas.openxmlformats.org/officeDocument/2006/relationships/image" Target="../media/image179.jpeg"/><Relationship Id="rId4" Type="http://schemas.openxmlformats.org/officeDocument/2006/relationships/image" Target="../media/image178.jpeg"/><Relationship Id="rId9" Type="http://schemas.openxmlformats.org/officeDocument/2006/relationships/image" Target="../media/image183.jpeg"/></Relationships>
</file>

<file path=ppt/slides/_rels/slide54.xml.rels><?xml version="1.0" encoding="UTF-8" standalone="yes"?>
<Relationships xmlns="http://schemas.openxmlformats.org/package/2006/relationships"><Relationship Id="rId8" Type="http://schemas.openxmlformats.org/officeDocument/2006/relationships/image" Target="../media/image190.jpeg"/><Relationship Id="rId13" Type="http://schemas.openxmlformats.org/officeDocument/2006/relationships/image" Target="../media/image195.jpeg"/><Relationship Id="rId18" Type="http://schemas.openxmlformats.org/officeDocument/2006/relationships/image" Target="../media/image200.jpeg"/><Relationship Id="rId3" Type="http://schemas.openxmlformats.org/officeDocument/2006/relationships/image" Target="../media/image185.jpeg"/><Relationship Id="rId21" Type="http://schemas.openxmlformats.org/officeDocument/2006/relationships/image" Target="../media/image203.jpeg"/><Relationship Id="rId7" Type="http://schemas.openxmlformats.org/officeDocument/2006/relationships/image" Target="../media/image189.jpeg"/><Relationship Id="rId12" Type="http://schemas.openxmlformats.org/officeDocument/2006/relationships/image" Target="../media/image194.jpeg"/><Relationship Id="rId17" Type="http://schemas.openxmlformats.org/officeDocument/2006/relationships/image" Target="../media/image199.jpeg"/><Relationship Id="rId2" Type="http://schemas.openxmlformats.org/officeDocument/2006/relationships/image" Target="../media/image184.jpeg"/><Relationship Id="rId16" Type="http://schemas.openxmlformats.org/officeDocument/2006/relationships/image" Target="../media/image198.jpeg"/><Relationship Id="rId20" Type="http://schemas.openxmlformats.org/officeDocument/2006/relationships/image" Target="../media/image202.jpeg"/><Relationship Id="rId1" Type="http://schemas.openxmlformats.org/officeDocument/2006/relationships/slideLayout" Target="../slideLayouts/slideLayout4.xml"/><Relationship Id="rId6" Type="http://schemas.openxmlformats.org/officeDocument/2006/relationships/image" Target="../media/image188.jpeg"/><Relationship Id="rId11" Type="http://schemas.openxmlformats.org/officeDocument/2006/relationships/image" Target="../media/image193.jpeg"/><Relationship Id="rId5" Type="http://schemas.openxmlformats.org/officeDocument/2006/relationships/image" Target="../media/image187.jpeg"/><Relationship Id="rId15" Type="http://schemas.openxmlformats.org/officeDocument/2006/relationships/image" Target="../media/image197.jpeg"/><Relationship Id="rId10" Type="http://schemas.openxmlformats.org/officeDocument/2006/relationships/image" Target="../media/image192.jpeg"/><Relationship Id="rId19" Type="http://schemas.openxmlformats.org/officeDocument/2006/relationships/image" Target="../media/image201.jpeg"/><Relationship Id="rId4" Type="http://schemas.openxmlformats.org/officeDocument/2006/relationships/image" Target="../media/image186.jpeg"/><Relationship Id="rId9" Type="http://schemas.openxmlformats.org/officeDocument/2006/relationships/image" Target="../media/image191.jpeg"/><Relationship Id="rId14" Type="http://schemas.openxmlformats.org/officeDocument/2006/relationships/image" Target="../media/image196.jpeg"/></Relationships>
</file>

<file path=ppt/slides/_rels/slide55.xml.rels><?xml version="1.0" encoding="UTF-8" standalone="yes"?>
<Relationships xmlns="http://schemas.openxmlformats.org/package/2006/relationships"><Relationship Id="rId8" Type="http://schemas.openxmlformats.org/officeDocument/2006/relationships/image" Target="../media/image210.jpeg"/><Relationship Id="rId13" Type="http://schemas.openxmlformats.org/officeDocument/2006/relationships/image" Target="../media/image215.jpeg"/><Relationship Id="rId18" Type="http://schemas.openxmlformats.org/officeDocument/2006/relationships/image" Target="../media/image220.jpeg"/><Relationship Id="rId3" Type="http://schemas.openxmlformats.org/officeDocument/2006/relationships/image" Target="../media/image205.jpeg"/><Relationship Id="rId21" Type="http://schemas.openxmlformats.org/officeDocument/2006/relationships/image" Target="../media/image223.jpeg"/><Relationship Id="rId7" Type="http://schemas.openxmlformats.org/officeDocument/2006/relationships/image" Target="../media/image209.jpeg"/><Relationship Id="rId12" Type="http://schemas.openxmlformats.org/officeDocument/2006/relationships/image" Target="../media/image214.jpeg"/><Relationship Id="rId17" Type="http://schemas.openxmlformats.org/officeDocument/2006/relationships/image" Target="../media/image219.jpeg"/><Relationship Id="rId2" Type="http://schemas.openxmlformats.org/officeDocument/2006/relationships/image" Target="../media/image204.jpeg"/><Relationship Id="rId16" Type="http://schemas.openxmlformats.org/officeDocument/2006/relationships/image" Target="../media/image218.jpeg"/><Relationship Id="rId20" Type="http://schemas.openxmlformats.org/officeDocument/2006/relationships/image" Target="../media/image222.jpeg"/><Relationship Id="rId1" Type="http://schemas.openxmlformats.org/officeDocument/2006/relationships/slideLayout" Target="../slideLayouts/slideLayout4.xml"/><Relationship Id="rId6" Type="http://schemas.openxmlformats.org/officeDocument/2006/relationships/image" Target="../media/image208.jpeg"/><Relationship Id="rId11" Type="http://schemas.openxmlformats.org/officeDocument/2006/relationships/image" Target="../media/image213.jpeg"/><Relationship Id="rId5" Type="http://schemas.openxmlformats.org/officeDocument/2006/relationships/image" Target="../media/image207.jpeg"/><Relationship Id="rId15" Type="http://schemas.openxmlformats.org/officeDocument/2006/relationships/image" Target="../media/image217.jpeg"/><Relationship Id="rId23" Type="http://schemas.openxmlformats.org/officeDocument/2006/relationships/image" Target="../media/image225.jpeg"/><Relationship Id="rId10" Type="http://schemas.openxmlformats.org/officeDocument/2006/relationships/image" Target="../media/image212.jpeg"/><Relationship Id="rId19" Type="http://schemas.openxmlformats.org/officeDocument/2006/relationships/image" Target="../media/image221.jpeg"/><Relationship Id="rId4" Type="http://schemas.openxmlformats.org/officeDocument/2006/relationships/image" Target="../media/image206.jpeg"/><Relationship Id="rId9" Type="http://schemas.openxmlformats.org/officeDocument/2006/relationships/image" Target="../media/image211.jpeg"/><Relationship Id="rId14" Type="http://schemas.openxmlformats.org/officeDocument/2006/relationships/image" Target="../media/image216.jpeg"/><Relationship Id="rId22" Type="http://schemas.openxmlformats.org/officeDocument/2006/relationships/image" Target="../media/image224.jpeg"/></Relationships>
</file>

<file path=ppt/slides/_rels/slide56.xml.rels><?xml version="1.0" encoding="UTF-8" standalone="yes"?>
<Relationships xmlns="http://schemas.openxmlformats.org/package/2006/relationships"><Relationship Id="rId8" Type="http://schemas.openxmlformats.org/officeDocument/2006/relationships/image" Target="../media/image232.jpeg"/><Relationship Id="rId13" Type="http://schemas.openxmlformats.org/officeDocument/2006/relationships/image" Target="../media/image237.jpeg"/><Relationship Id="rId18" Type="http://schemas.openxmlformats.org/officeDocument/2006/relationships/image" Target="../media/image242.jpeg"/><Relationship Id="rId3" Type="http://schemas.openxmlformats.org/officeDocument/2006/relationships/image" Target="../media/image227.jpeg"/><Relationship Id="rId7" Type="http://schemas.openxmlformats.org/officeDocument/2006/relationships/image" Target="../media/image231.jpeg"/><Relationship Id="rId12" Type="http://schemas.openxmlformats.org/officeDocument/2006/relationships/image" Target="../media/image236.jpeg"/><Relationship Id="rId17" Type="http://schemas.openxmlformats.org/officeDocument/2006/relationships/image" Target="../media/image241.jpeg"/><Relationship Id="rId2" Type="http://schemas.openxmlformats.org/officeDocument/2006/relationships/image" Target="../media/image226.jpeg"/><Relationship Id="rId16" Type="http://schemas.openxmlformats.org/officeDocument/2006/relationships/image" Target="../media/image240.jpeg"/><Relationship Id="rId1" Type="http://schemas.openxmlformats.org/officeDocument/2006/relationships/slideLayout" Target="../slideLayouts/slideLayout4.xml"/><Relationship Id="rId6" Type="http://schemas.openxmlformats.org/officeDocument/2006/relationships/image" Target="../media/image230.jpeg"/><Relationship Id="rId11" Type="http://schemas.openxmlformats.org/officeDocument/2006/relationships/image" Target="../media/image235.jpeg"/><Relationship Id="rId5" Type="http://schemas.openxmlformats.org/officeDocument/2006/relationships/image" Target="../media/image229.jpeg"/><Relationship Id="rId15" Type="http://schemas.openxmlformats.org/officeDocument/2006/relationships/image" Target="../media/image239.jpeg"/><Relationship Id="rId10" Type="http://schemas.openxmlformats.org/officeDocument/2006/relationships/image" Target="../media/image234.jpeg"/><Relationship Id="rId19" Type="http://schemas.openxmlformats.org/officeDocument/2006/relationships/image" Target="../media/image206.jpeg"/><Relationship Id="rId4" Type="http://schemas.openxmlformats.org/officeDocument/2006/relationships/image" Target="../media/image228.jpeg"/><Relationship Id="rId9" Type="http://schemas.openxmlformats.org/officeDocument/2006/relationships/image" Target="../media/image233.jpeg"/><Relationship Id="rId14" Type="http://schemas.openxmlformats.org/officeDocument/2006/relationships/image" Target="../media/image238.jpeg"/></Relationships>
</file>

<file path=ppt/slides/_rels/slide57.xml.rels><?xml version="1.0" encoding="UTF-8" standalone="yes"?>
<Relationships xmlns="http://schemas.openxmlformats.org/package/2006/relationships"><Relationship Id="rId8" Type="http://schemas.openxmlformats.org/officeDocument/2006/relationships/image" Target="../media/image249.jpeg"/><Relationship Id="rId13" Type="http://schemas.openxmlformats.org/officeDocument/2006/relationships/image" Target="../media/image254.jpeg"/><Relationship Id="rId18" Type="http://schemas.openxmlformats.org/officeDocument/2006/relationships/image" Target="../media/image259.jpeg"/><Relationship Id="rId3" Type="http://schemas.openxmlformats.org/officeDocument/2006/relationships/image" Target="../media/image244.jpeg"/><Relationship Id="rId21" Type="http://schemas.openxmlformats.org/officeDocument/2006/relationships/image" Target="../media/image262.jpeg"/><Relationship Id="rId7" Type="http://schemas.openxmlformats.org/officeDocument/2006/relationships/image" Target="../media/image248.jpeg"/><Relationship Id="rId12" Type="http://schemas.openxmlformats.org/officeDocument/2006/relationships/image" Target="../media/image253.jpeg"/><Relationship Id="rId17" Type="http://schemas.openxmlformats.org/officeDocument/2006/relationships/image" Target="../media/image258.jpeg"/><Relationship Id="rId2" Type="http://schemas.openxmlformats.org/officeDocument/2006/relationships/image" Target="../media/image243.jpeg"/><Relationship Id="rId16" Type="http://schemas.openxmlformats.org/officeDocument/2006/relationships/image" Target="../media/image257.jpeg"/><Relationship Id="rId20" Type="http://schemas.openxmlformats.org/officeDocument/2006/relationships/image" Target="../media/image261.jpeg"/><Relationship Id="rId1" Type="http://schemas.openxmlformats.org/officeDocument/2006/relationships/slideLayout" Target="../slideLayouts/slideLayout4.xml"/><Relationship Id="rId6" Type="http://schemas.openxmlformats.org/officeDocument/2006/relationships/image" Target="../media/image247.jpeg"/><Relationship Id="rId11" Type="http://schemas.openxmlformats.org/officeDocument/2006/relationships/image" Target="../media/image252.jpeg"/><Relationship Id="rId24" Type="http://schemas.openxmlformats.org/officeDocument/2006/relationships/image" Target="../media/image265.jpeg"/><Relationship Id="rId5" Type="http://schemas.openxmlformats.org/officeDocument/2006/relationships/image" Target="../media/image246.jpeg"/><Relationship Id="rId15" Type="http://schemas.openxmlformats.org/officeDocument/2006/relationships/image" Target="../media/image256.jpeg"/><Relationship Id="rId23" Type="http://schemas.openxmlformats.org/officeDocument/2006/relationships/image" Target="../media/image264.jpeg"/><Relationship Id="rId10" Type="http://schemas.openxmlformats.org/officeDocument/2006/relationships/image" Target="../media/image251.jpeg"/><Relationship Id="rId19" Type="http://schemas.openxmlformats.org/officeDocument/2006/relationships/image" Target="../media/image260.jpeg"/><Relationship Id="rId4" Type="http://schemas.openxmlformats.org/officeDocument/2006/relationships/image" Target="../media/image245.jpeg"/><Relationship Id="rId9" Type="http://schemas.openxmlformats.org/officeDocument/2006/relationships/image" Target="../media/image250.jpeg"/><Relationship Id="rId14" Type="http://schemas.openxmlformats.org/officeDocument/2006/relationships/image" Target="../media/image255.jpeg"/><Relationship Id="rId22" Type="http://schemas.openxmlformats.org/officeDocument/2006/relationships/image" Target="../media/image263.jpeg"/></Relationships>
</file>

<file path=ppt/slides/_rels/slide58.xml.rels><?xml version="1.0" encoding="UTF-8" standalone="yes"?>
<Relationships xmlns="http://schemas.openxmlformats.org/package/2006/relationships"><Relationship Id="rId3" Type="http://schemas.openxmlformats.org/officeDocument/2006/relationships/image" Target="../media/image267.jpeg"/><Relationship Id="rId2" Type="http://schemas.openxmlformats.org/officeDocument/2006/relationships/image" Target="../media/image266.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69.jpeg"/><Relationship Id="rId2" Type="http://schemas.openxmlformats.org/officeDocument/2006/relationships/image" Target="../media/image268.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270.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271.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image" Target="../media/image278.jpeg"/><Relationship Id="rId13" Type="http://schemas.openxmlformats.org/officeDocument/2006/relationships/image" Target="../media/image283.jpeg"/><Relationship Id="rId18" Type="http://schemas.openxmlformats.org/officeDocument/2006/relationships/image" Target="../media/image287.jpeg"/><Relationship Id="rId3" Type="http://schemas.openxmlformats.org/officeDocument/2006/relationships/image" Target="../media/image273.jpeg"/><Relationship Id="rId7" Type="http://schemas.openxmlformats.org/officeDocument/2006/relationships/image" Target="../media/image277.jpeg"/><Relationship Id="rId12" Type="http://schemas.openxmlformats.org/officeDocument/2006/relationships/image" Target="../media/image282.jpeg"/><Relationship Id="rId17" Type="http://schemas.openxmlformats.org/officeDocument/2006/relationships/image" Target="../media/image150.jpeg"/><Relationship Id="rId2" Type="http://schemas.openxmlformats.org/officeDocument/2006/relationships/image" Target="../media/image272.jpeg"/><Relationship Id="rId16" Type="http://schemas.openxmlformats.org/officeDocument/2006/relationships/image" Target="../media/image286.jpeg"/><Relationship Id="rId20" Type="http://schemas.openxmlformats.org/officeDocument/2006/relationships/image" Target="../media/image289.jpeg"/><Relationship Id="rId1" Type="http://schemas.openxmlformats.org/officeDocument/2006/relationships/slideLayout" Target="../slideLayouts/slideLayout4.xml"/><Relationship Id="rId6" Type="http://schemas.openxmlformats.org/officeDocument/2006/relationships/image" Target="../media/image276.jpeg"/><Relationship Id="rId11" Type="http://schemas.openxmlformats.org/officeDocument/2006/relationships/image" Target="../media/image281.jpeg"/><Relationship Id="rId5" Type="http://schemas.openxmlformats.org/officeDocument/2006/relationships/image" Target="../media/image275.jpeg"/><Relationship Id="rId15" Type="http://schemas.openxmlformats.org/officeDocument/2006/relationships/image" Target="../media/image285.jpeg"/><Relationship Id="rId10" Type="http://schemas.openxmlformats.org/officeDocument/2006/relationships/image" Target="../media/image280.jpeg"/><Relationship Id="rId19" Type="http://schemas.openxmlformats.org/officeDocument/2006/relationships/image" Target="../media/image288.jpeg"/><Relationship Id="rId4" Type="http://schemas.openxmlformats.org/officeDocument/2006/relationships/image" Target="../media/image274.jpeg"/><Relationship Id="rId9" Type="http://schemas.openxmlformats.org/officeDocument/2006/relationships/image" Target="../media/image279.jpeg"/><Relationship Id="rId14" Type="http://schemas.openxmlformats.org/officeDocument/2006/relationships/image" Target="../media/image284.jpeg"/></Relationships>
</file>

<file path=ppt/slides/_rels/slide63.xml.rels><?xml version="1.0" encoding="UTF-8" standalone="yes"?>
<Relationships xmlns="http://schemas.openxmlformats.org/package/2006/relationships"><Relationship Id="rId8" Type="http://schemas.openxmlformats.org/officeDocument/2006/relationships/image" Target="../media/image296.jpeg"/><Relationship Id="rId13" Type="http://schemas.openxmlformats.org/officeDocument/2006/relationships/image" Target="../media/image301.jpeg"/><Relationship Id="rId18" Type="http://schemas.openxmlformats.org/officeDocument/2006/relationships/image" Target="../media/image306.jpeg"/><Relationship Id="rId3" Type="http://schemas.openxmlformats.org/officeDocument/2006/relationships/image" Target="../media/image291.jpeg"/><Relationship Id="rId7" Type="http://schemas.openxmlformats.org/officeDocument/2006/relationships/image" Target="../media/image295.jpeg"/><Relationship Id="rId12" Type="http://schemas.openxmlformats.org/officeDocument/2006/relationships/image" Target="../media/image300.jpeg"/><Relationship Id="rId17" Type="http://schemas.openxmlformats.org/officeDocument/2006/relationships/image" Target="../media/image305.jpeg"/><Relationship Id="rId2" Type="http://schemas.openxmlformats.org/officeDocument/2006/relationships/image" Target="../media/image290.jpeg"/><Relationship Id="rId16" Type="http://schemas.openxmlformats.org/officeDocument/2006/relationships/image" Target="../media/image304.jpeg"/><Relationship Id="rId1" Type="http://schemas.openxmlformats.org/officeDocument/2006/relationships/slideLayout" Target="../slideLayouts/slideLayout4.xml"/><Relationship Id="rId6" Type="http://schemas.openxmlformats.org/officeDocument/2006/relationships/image" Target="../media/image294.jpeg"/><Relationship Id="rId11" Type="http://schemas.openxmlformats.org/officeDocument/2006/relationships/image" Target="../media/image299.jpeg"/><Relationship Id="rId5" Type="http://schemas.openxmlformats.org/officeDocument/2006/relationships/image" Target="../media/image293.jpeg"/><Relationship Id="rId15" Type="http://schemas.openxmlformats.org/officeDocument/2006/relationships/image" Target="../media/image303.jpeg"/><Relationship Id="rId10" Type="http://schemas.openxmlformats.org/officeDocument/2006/relationships/image" Target="../media/image298.jpeg"/><Relationship Id="rId19" Type="http://schemas.openxmlformats.org/officeDocument/2006/relationships/image" Target="../media/image307.jpeg"/><Relationship Id="rId4" Type="http://schemas.openxmlformats.org/officeDocument/2006/relationships/image" Target="../media/image292.jpeg"/><Relationship Id="rId9" Type="http://schemas.openxmlformats.org/officeDocument/2006/relationships/image" Target="../media/image297.jpeg"/><Relationship Id="rId14" Type="http://schemas.openxmlformats.org/officeDocument/2006/relationships/image" Target="../media/image302.jpeg"/></Relationships>
</file>

<file path=ppt/slides/_rels/slide64.xml.rels><?xml version="1.0" encoding="UTF-8" standalone="yes"?>
<Relationships xmlns="http://schemas.openxmlformats.org/package/2006/relationships"><Relationship Id="rId8" Type="http://schemas.openxmlformats.org/officeDocument/2006/relationships/image" Target="../media/image311.jpeg"/><Relationship Id="rId13" Type="http://schemas.openxmlformats.org/officeDocument/2006/relationships/image" Target="../media/image315.jpeg"/><Relationship Id="rId18" Type="http://schemas.openxmlformats.org/officeDocument/2006/relationships/image" Target="../media/image170.jpeg"/><Relationship Id="rId3" Type="http://schemas.openxmlformats.org/officeDocument/2006/relationships/image" Target="../media/image309.jpeg"/><Relationship Id="rId7" Type="http://schemas.openxmlformats.org/officeDocument/2006/relationships/image" Target="../media/image159.jpeg"/><Relationship Id="rId12" Type="http://schemas.openxmlformats.org/officeDocument/2006/relationships/image" Target="../media/image314.jpeg"/><Relationship Id="rId17" Type="http://schemas.openxmlformats.org/officeDocument/2006/relationships/image" Target="../media/image169.jpeg"/><Relationship Id="rId2" Type="http://schemas.openxmlformats.org/officeDocument/2006/relationships/image" Target="../media/image308.jpeg"/><Relationship Id="rId16" Type="http://schemas.openxmlformats.org/officeDocument/2006/relationships/image" Target="../media/image318.jpeg"/><Relationship Id="rId1" Type="http://schemas.openxmlformats.org/officeDocument/2006/relationships/slideLayout" Target="../slideLayouts/slideLayout4.xml"/><Relationship Id="rId6" Type="http://schemas.openxmlformats.org/officeDocument/2006/relationships/image" Target="../media/image158.jpeg"/><Relationship Id="rId11" Type="http://schemas.openxmlformats.org/officeDocument/2006/relationships/image" Target="../media/image313.jpeg"/><Relationship Id="rId5" Type="http://schemas.openxmlformats.org/officeDocument/2006/relationships/image" Target="../media/image310.jpeg"/><Relationship Id="rId15" Type="http://schemas.openxmlformats.org/officeDocument/2006/relationships/image" Target="../media/image317.jpeg"/><Relationship Id="rId10" Type="http://schemas.openxmlformats.org/officeDocument/2006/relationships/image" Target="../media/image162.jpeg"/><Relationship Id="rId19" Type="http://schemas.openxmlformats.org/officeDocument/2006/relationships/image" Target="../media/image319.jpeg"/><Relationship Id="rId4" Type="http://schemas.openxmlformats.org/officeDocument/2006/relationships/image" Target="../media/image156.jpeg"/><Relationship Id="rId9" Type="http://schemas.openxmlformats.org/officeDocument/2006/relationships/image" Target="../media/image312.jpeg"/><Relationship Id="rId14" Type="http://schemas.openxmlformats.org/officeDocument/2006/relationships/image" Target="../media/image316.jpeg"/></Relationships>
</file>

<file path=ppt/slides/_rels/slide65.xml.rels><?xml version="1.0" encoding="UTF-8" standalone="yes"?>
<Relationships xmlns="http://schemas.openxmlformats.org/package/2006/relationships"><Relationship Id="rId2" Type="http://schemas.openxmlformats.org/officeDocument/2006/relationships/image" Target="../media/image320.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22.jpeg"/><Relationship Id="rId2" Type="http://schemas.openxmlformats.org/officeDocument/2006/relationships/image" Target="../media/image321.jpeg"/><Relationship Id="rId1" Type="http://schemas.openxmlformats.org/officeDocument/2006/relationships/slideLayout" Target="../slideLayouts/slideLayout4.xml"/><Relationship Id="rId4" Type="http://schemas.openxmlformats.org/officeDocument/2006/relationships/image" Target="../media/image323.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24.jp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326.jpeg"/><Relationship Id="rId2" Type="http://schemas.openxmlformats.org/officeDocument/2006/relationships/image" Target="../media/image32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27.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328.jp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8" Type="http://schemas.openxmlformats.org/officeDocument/2006/relationships/image" Target="../media/image335.jpeg"/><Relationship Id="rId13" Type="http://schemas.openxmlformats.org/officeDocument/2006/relationships/image" Target="../media/image340.jpeg"/><Relationship Id="rId18" Type="http://schemas.openxmlformats.org/officeDocument/2006/relationships/image" Target="../media/image345.jpeg"/><Relationship Id="rId3" Type="http://schemas.openxmlformats.org/officeDocument/2006/relationships/image" Target="../media/image330.jpeg"/><Relationship Id="rId21" Type="http://schemas.openxmlformats.org/officeDocument/2006/relationships/image" Target="../media/image348.jpeg"/><Relationship Id="rId7" Type="http://schemas.openxmlformats.org/officeDocument/2006/relationships/image" Target="../media/image334.jpeg"/><Relationship Id="rId12" Type="http://schemas.openxmlformats.org/officeDocument/2006/relationships/image" Target="../media/image339.jpeg"/><Relationship Id="rId17" Type="http://schemas.openxmlformats.org/officeDocument/2006/relationships/image" Target="../media/image344.jpeg"/><Relationship Id="rId2" Type="http://schemas.openxmlformats.org/officeDocument/2006/relationships/image" Target="../media/image329.jpeg"/><Relationship Id="rId16" Type="http://schemas.openxmlformats.org/officeDocument/2006/relationships/image" Target="../media/image343.jpeg"/><Relationship Id="rId20" Type="http://schemas.openxmlformats.org/officeDocument/2006/relationships/image" Target="../media/image347.jpeg"/><Relationship Id="rId1" Type="http://schemas.openxmlformats.org/officeDocument/2006/relationships/slideLayout" Target="../slideLayouts/slideLayout4.xml"/><Relationship Id="rId6" Type="http://schemas.openxmlformats.org/officeDocument/2006/relationships/image" Target="../media/image333.jpeg"/><Relationship Id="rId11" Type="http://schemas.openxmlformats.org/officeDocument/2006/relationships/image" Target="../media/image338.jpeg"/><Relationship Id="rId24" Type="http://schemas.openxmlformats.org/officeDocument/2006/relationships/image" Target="../media/image351.jpeg"/><Relationship Id="rId5" Type="http://schemas.openxmlformats.org/officeDocument/2006/relationships/image" Target="../media/image332.jpeg"/><Relationship Id="rId15" Type="http://schemas.openxmlformats.org/officeDocument/2006/relationships/image" Target="../media/image342.jpeg"/><Relationship Id="rId23" Type="http://schemas.openxmlformats.org/officeDocument/2006/relationships/image" Target="../media/image350.jpeg"/><Relationship Id="rId10" Type="http://schemas.openxmlformats.org/officeDocument/2006/relationships/image" Target="../media/image337.jpeg"/><Relationship Id="rId19" Type="http://schemas.openxmlformats.org/officeDocument/2006/relationships/image" Target="../media/image346.jpeg"/><Relationship Id="rId4" Type="http://schemas.openxmlformats.org/officeDocument/2006/relationships/image" Target="../media/image331.jpeg"/><Relationship Id="rId9" Type="http://schemas.openxmlformats.org/officeDocument/2006/relationships/image" Target="../media/image336.jpeg"/><Relationship Id="rId14" Type="http://schemas.openxmlformats.org/officeDocument/2006/relationships/image" Target="../media/image341.jpeg"/><Relationship Id="rId22" Type="http://schemas.openxmlformats.org/officeDocument/2006/relationships/image" Target="../media/image349.jpeg"/></Relationships>
</file>

<file path=ppt/slides/_rels/slide73.xml.rels><?xml version="1.0" encoding="UTF-8" standalone="yes"?>
<Relationships xmlns="http://schemas.openxmlformats.org/package/2006/relationships"><Relationship Id="rId2" Type="http://schemas.openxmlformats.org/officeDocument/2006/relationships/image" Target="../media/image352.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353.jp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355.jpeg"/><Relationship Id="rId2" Type="http://schemas.openxmlformats.org/officeDocument/2006/relationships/image" Target="../media/image354.jpe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357.jpeg"/><Relationship Id="rId2" Type="http://schemas.openxmlformats.org/officeDocument/2006/relationships/image" Target="../media/image356.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328.jp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8" Type="http://schemas.openxmlformats.org/officeDocument/2006/relationships/image" Target="../media/image364.jpeg"/><Relationship Id="rId13" Type="http://schemas.openxmlformats.org/officeDocument/2006/relationships/image" Target="../media/image369.jpeg"/><Relationship Id="rId18" Type="http://schemas.openxmlformats.org/officeDocument/2006/relationships/image" Target="../media/image374.jpeg"/><Relationship Id="rId3" Type="http://schemas.openxmlformats.org/officeDocument/2006/relationships/image" Target="../media/image359.jpeg"/><Relationship Id="rId21" Type="http://schemas.openxmlformats.org/officeDocument/2006/relationships/image" Target="../media/image377.jpeg"/><Relationship Id="rId7" Type="http://schemas.openxmlformats.org/officeDocument/2006/relationships/image" Target="../media/image363.jpeg"/><Relationship Id="rId12" Type="http://schemas.openxmlformats.org/officeDocument/2006/relationships/image" Target="../media/image368.jpeg"/><Relationship Id="rId17" Type="http://schemas.openxmlformats.org/officeDocument/2006/relationships/image" Target="../media/image373.jpeg"/><Relationship Id="rId2" Type="http://schemas.openxmlformats.org/officeDocument/2006/relationships/image" Target="../media/image358.jpeg"/><Relationship Id="rId16" Type="http://schemas.openxmlformats.org/officeDocument/2006/relationships/image" Target="../media/image372.jpeg"/><Relationship Id="rId20" Type="http://schemas.openxmlformats.org/officeDocument/2006/relationships/image" Target="../media/image376.jpeg"/><Relationship Id="rId1" Type="http://schemas.openxmlformats.org/officeDocument/2006/relationships/slideLayout" Target="../slideLayouts/slideLayout4.xml"/><Relationship Id="rId6" Type="http://schemas.openxmlformats.org/officeDocument/2006/relationships/image" Target="../media/image362.jpeg"/><Relationship Id="rId11" Type="http://schemas.openxmlformats.org/officeDocument/2006/relationships/image" Target="../media/image367.jpeg"/><Relationship Id="rId5" Type="http://schemas.openxmlformats.org/officeDocument/2006/relationships/image" Target="../media/image361.jpeg"/><Relationship Id="rId15" Type="http://schemas.openxmlformats.org/officeDocument/2006/relationships/image" Target="../media/image371.jpeg"/><Relationship Id="rId10" Type="http://schemas.openxmlformats.org/officeDocument/2006/relationships/image" Target="../media/image366.jpeg"/><Relationship Id="rId19" Type="http://schemas.openxmlformats.org/officeDocument/2006/relationships/image" Target="../media/image375.jpeg"/><Relationship Id="rId4" Type="http://schemas.openxmlformats.org/officeDocument/2006/relationships/image" Target="../media/image360.jpeg"/><Relationship Id="rId9" Type="http://schemas.openxmlformats.org/officeDocument/2006/relationships/image" Target="../media/image365.jpeg"/><Relationship Id="rId14" Type="http://schemas.openxmlformats.org/officeDocument/2006/relationships/image" Target="../media/image37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image" Target="../media/image384.jpeg"/><Relationship Id="rId13" Type="http://schemas.openxmlformats.org/officeDocument/2006/relationships/image" Target="../media/image389.jpeg"/><Relationship Id="rId18" Type="http://schemas.openxmlformats.org/officeDocument/2006/relationships/image" Target="../media/image394.jpeg"/><Relationship Id="rId3" Type="http://schemas.openxmlformats.org/officeDocument/2006/relationships/image" Target="../media/image379.jpeg"/><Relationship Id="rId21" Type="http://schemas.openxmlformats.org/officeDocument/2006/relationships/image" Target="../media/image397.jpeg"/><Relationship Id="rId7" Type="http://schemas.openxmlformats.org/officeDocument/2006/relationships/image" Target="../media/image383.jpeg"/><Relationship Id="rId12" Type="http://schemas.openxmlformats.org/officeDocument/2006/relationships/image" Target="../media/image388.jpeg"/><Relationship Id="rId17" Type="http://schemas.openxmlformats.org/officeDocument/2006/relationships/image" Target="../media/image393.jpeg"/><Relationship Id="rId2" Type="http://schemas.openxmlformats.org/officeDocument/2006/relationships/image" Target="../media/image378.jpeg"/><Relationship Id="rId16" Type="http://schemas.openxmlformats.org/officeDocument/2006/relationships/image" Target="../media/image392.jpeg"/><Relationship Id="rId20" Type="http://schemas.openxmlformats.org/officeDocument/2006/relationships/image" Target="../media/image396.jpeg"/><Relationship Id="rId1" Type="http://schemas.openxmlformats.org/officeDocument/2006/relationships/slideLayout" Target="../slideLayouts/slideLayout4.xml"/><Relationship Id="rId6" Type="http://schemas.openxmlformats.org/officeDocument/2006/relationships/image" Target="../media/image382.jpeg"/><Relationship Id="rId11" Type="http://schemas.openxmlformats.org/officeDocument/2006/relationships/image" Target="../media/image387.jpeg"/><Relationship Id="rId24" Type="http://schemas.openxmlformats.org/officeDocument/2006/relationships/image" Target="../media/image400.jpeg"/><Relationship Id="rId5" Type="http://schemas.openxmlformats.org/officeDocument/2006/relationships/image" Target="../media/image381.jpeg"/><Relationship Id="rId15" Type="http://schemas.openxmlformats.org/officeDocument/2006/relationships/image" Target="../media/image391.jpeg"/><Relationship Id="rId23" Type="http://schemas.openxmlformats.org/officeDocument/2006/relationships/image" Target="../media/image399.jpeg"/><Relationship Id="rId10" Type="http://schemas.openxmlformats.org/officeDocument/2006/relationships/image" Target="../media/image386.jpeg"/><Relationship Id="rId19" Type="http://schemas.openxmlformats.org/officeDocument/2006/relationships/image" Target="../media/image395.jpeg"/><Relationship Id="rId4" Type="http://schemas.openxmlformats.org/officeDocument/2006/relationships/image" Target="../media/image380.jpeg"/><Relationship Id="rId9" Type="http://schemas.openxmlformats.org/officeDocument/2006/relationships/image" Target="../media/image385.jpeg"/><Relationship Id="rId14" Type="http://schemas.openxmlformats.org/officeDocument/2006/relationships/image" Target="../media/image390.jpeg"/><Relationship Id="rId22" Type="http://schemas.openxmlformats.org/officeDocument/2006/relationships/image" Target="../media/image398.jpeg"/></Relationships>
</file>

<file path=ppt/slides/_rels/slide81.xml.rels><?xml version="1.0" encoding="UTF-8" standalone="yes"?>
<Relationships xmlns="http://schemas.openxmlformats.org/package/2006/relationships"><Relationship Id="rId8" Type="http://schemas.openxmlformats.org/officeDocument/2006/relationships/image" Target="../media/image407.jpeg"/><Relationship Id="rId13" Type="http://schemas.openxmlformats.org/officeDocument/2006/relationships/image" Target="../media/image412.jpeg"/><Relationship Id="rId18" Type="http://schemas.openxmlformats.org/officeDocument/2006/relationships/image" Target="../media/image417.jpeg"/><Relationship Id="rId3" Type="http://schemas.openxmlformats.org/officeDocument/2006/relationships/image" Target="../media/image402.jpeg"/><Relationship Id="rId7" Type="http://schemas.openxmlformats.org/officeDocument/2006/relationships/image" Target="../media/image406.jpeg"/><Relationship Id="rId12" Type="http://schemas.openxmlformats.org/officeDocument/2006/relationships/image" Target="../media/image411.jpeg"/><Relationship Id="rId17" Type="http://schemas.openxmlformats.org/officeDocument/2006/relationships/image" Target="../media/image416.jpeg"/><Relationship Id="rId2" Type="http://schemas.openxmlformats.org/officeDocument/2006/relationships/image" Target="../media/image401.jpeg"/><Relationship Id="rId16" Type="http://schemas.openxmlformats.org/officeDocument/2006/relationships/image" Target="../media/image415.jpeg"/><Relationship Id="rId1" Type="http://schemas.openxmlformats.org/officeDocument/2006/relationships/slideLayout" Target="../slideLayouts/slideLayout4.xml"/><Relationship Id="rId6" Type="http://schemas.openxmlformats.org/officeDocument/2006/relationships/image" Target="../media/image405.jpeg"/><Relationship Id="rId11" Type="http://schemas.openxmlformats.org/officeDocument/2006/relationships/image" Target="../media/image410.jpeg"/><Relationship Id="rId5" Type="http://schemas.openxmlformats.org/officeDocument/2006/relationships/image" Target="../media/image404.jpeg"/><Relationship Id="rId15" Type="http://schemas.openxmlformats.org/officeDocument/2006/relationships/image" Target="../media/image414.jpeg"/><Relationship Id="rId10" Type="http://schemas.openxmlformats.org/officeDocument/2006/relationships/image" Target="../media/image409.jpeg"/><Relationship Id="rId4" Type="http://schemas.openxmlformats.org/officeDocument/2006/relationships/image" Target="../media/image403.jpeg"/><Relationship Id="rId9" Type="http://schemas.openxmlformats.org/officeDocument/2006/relationships/image" Target="../media/image408.jpeg"/><Relationship Id="rId14" Type="http://schemas.openxmlformats.org/officeDocument/2006/relationships/image" Target="../media/image413.jpeg"/></Relationships>
</file>

<file path=ppt/slides/_rels/slide82.xml.rels><?xml version="1.0" encoding="UTF-8" standalone="yes"?>
<Relationships xmlns="http://schemas.openxmlformats.org/package/2006/relationships"><Relationship Id="rId8" Type="http://schemas.openxmlformats.org/officeDocument/2006/relationships/image" Target="../media/image424.jpeg"/><Relationship Id="rId13" Type="http://schemas.openxmlformats.org/officeDocument/2006/relationships/image" Target="../media/image429.jpeg"/><Relationship Id="rId18" Type="http://schemas.openxmlformats.org/officeDocument/2006/relationships/image" Target="../media/image434.jpeg"/><Relationship Id="rId3" Type="http://schemas.openxmlformats.org/officeDocument/2006/relationships/image" Target="../media/image419.jpeg"/><Relationship Id="rId21" Type="http://schemas.openxmlformats.org/officeDocument/2006/relationships/image" Target="../media/image437.jpeg"/><Relationship Id="rId7" Type="http://schemas.openxmlformats.org/officeDocument/2006/relationships/image" Target="../media/image423.jpeg"/><Relationship Id="rId12" Type="http://schemas.openxmlformats.org/officeDocument/2006/relationships/image" Target="../media/image428.jpeg"/><Relationship Id="rId17" Type="http://schemas.openxmlformats.org/officeDocument/2006/relationships/image" Target="../media/image433.jpeg"/><Relationship Id="rId2" Type="http://schemas.openxmlformats.org/officeDocument/2006/relationships/image" Target="../media/image418.jpeg"/><Relationship Id="rId16" Type="http://schemas.openxmlformats.org/officeDocument/2006/relationships/image" Target="../media/image432.jpeg"/><Relationship Id="rId20" Type="http://schemas.openxmlformats.org/officeDocument/2006/relationships/image" Target="../media/image436.jpeg"/><Relationship Id="rId1" Type="http://schemas.openxmlformats.org/officeDocument/2006/relationships/slideLayout" Target="../slideLayouts/slideLayout4.xml"/><Relationship Id="rId6" Type="http://schemas.openxmlformats.org/officeDocument/2006/relationships/image" Target="../media/image422.jpeg"/><Relationship Id="rId11" Type="http://schemas.openxmlformats.org/officeDocument/2006/relationships/image" Target="../media/image427.jpeg"/><Relationship Id="rId24" Type="http://schemas.openxmlformats.org/officeDocument/2006/relationships/image" Target="../media/image440.jpeg"/><Relationship Id="rId5" Type="http://schemas.openxmlformats.org/officeDocument/2006/relationships/image" Target="../media/image421.jpeg"/><Relationship Id="rId15" Type="http://schemas.openxmlformats.org/officeDocument/2006/relationships/image" Target="../media/image431.jpeg"/><Relationship Id="rId23" Type="http://schemas.openxmlformats.org/officeDocument/2006/relationships/image" Target="../media/image439.jpeg"/><Relationship Id="rId10" Type="http://schemas.openxmlformats.org/officeDocument/2006/relationships/image" Target="../media/image426.jpeg"/><Relationship Id="rId19" Type="http://schemas.openxmlformats.org/officeDocument/2006/relationships/image" Target="../media/image435.jpeg"/><Relationship Id="rId4" Type="http://schemas.openxmlformats.org/officeDocument/2006/relationships/image" Target="../media/image420.jpeg"/><Relationship Id="rId9" Type="http://schemas.openxmlformats.org/officeDocument/2006/relationships/image" Target="../media/image425.jpeg"/><Relationship Id="rId14" Type="http://schemas.openxmlformats.org/officeDocument/2006/relationships/image" Target="../media/image430.jpeg"/><Relationship Id="rId22" Type="http://schemas.openxmlformats.org/officeDocument/2006/relationships/image" Target="../media/image438.jpeg"/></Relationships>
</file>

<file path=ppt/slides/_rels/slide83.xml.rels><?xml version="1.0" encoding="UTF-8" standalone="yes"?>
<Relationships xmlns="http://schemas.openxmlformats.org/package/2006/relationships"><Relationship Id="rId3" Type="http://schemas.openxmlformats.org/officeDocument/2006/relationships/image" Target="../media/image442.jpeg"/><Relationship Id="rId2" Type="http://schemas.openxmlformats.org/officeDocument/2006/relationships/image" Target="../media/image441.jpeg"/><Relationship Id="rId1" Type="http://schemas.openxmlformats.org/officeDocument/2006/relationships/slideLayout" Target="../slideLayouts/slideLayout4.xml"/><Relationship Id="rId5" Type="http://schemas.openxmlformats.org/officeDocument/2006/relationships/image" Target="../media/image444.jpeg"/><Relationship Id="rId4" Type="http://schemas.openxmlformats.org/officeDocument/2006/relationships/image" Target="../media/image44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749" y="2788217"/>
            <a:ext cx="8460283" cy="1281565"/>
          </a:xfrm>
        </p:spPr>
        <p:txBody>
          <a:bodyPr/>
          <a:lstStyle/>
          <a:p>
            <a:pPr algn="ctr"/>
            <a:r>
              <a:rPr lang="en-NZ" dirty="0">
                <a:latin typeface="Palatino Linotype" panose="02040502050505030304" pitchFamily="18" charset="0"/>
              </a:rPr>
              <a:t>Results of the spatial simulation experiment for TOA</a:t>
            </a:r>
            <a:br>
              <a:rPr lang="en-NZ" dirty="0">
                <a:latin typeface="Palatino Linotype" panose="02040502050505030304" pitchFamily="18" charset="0"/>
              </a:rPr>
            </a:br>
            <a:r>
              <a:rPr lang="en-NZ" dirty="0">
                <a:latin typeface="Palatino Linotype" panose="02040502050505030304" pitchFamily="18" charset="0"/>
              </a:rPr>
              <a:t>NIWA team (CASAL)</a:t>
            </a:r>
            <a:endParaRPr lang="en-NZ" dirty="0"/>
          </a:p>
        </p:txBody>
      </p:sp>
      <p:sp>
        <p:nvSpPr>
          <p:cNvPr id="6" name="Text Placeholder 2">
            <a:extLst>
              <a:ext uri="{FF2B5EF4-FFF2-40B4-BE49-F238E27FC236}">
                <a16:creationId xmlns:a16="http://schemas.microsoft.com/office/drawing/2014/main" id="{088C1801-EBE6-4EA0-95BC-77203153C690}"/>
              </a:ext>
            </a:extLst>
          </p:cNvPr>
          <p:cNvSpPr txBox="1">
            <a:spLocks/>
          </p:cNvSpPr>
          <p:nvPr/>
        </p:nvSpPr>
        <p:spPr>
          <a:xfrm>
            <a:off x="500262" y="4862552"/>
            <a:ext cx="9630202" cy="132534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2200" noProof="0" dirty="0">
                <a:latin typeface="Palatino Linotype" panose="02040502050505030304" pitchFamily="18" charset="0"/>
              </a:rPr>
              <a:t>Arnaud Grüss, </a:t>
            </a:r>
            <a:r>
              <a:rPr lang="en-NZ" sz="2200" dirty="0">
                <a:latin typeface="Palatino Linotype" panose="02040502050505030304" pitchFamily="18" charset="0"/>
              </a:rPr>
              <a:t>Jeremy McKenzie</a:t>
            </a:r>
            <a:r>
              <a:rPr lang="en-NZ" sz="2200" noProof="0" dirty="0">
                <a:latin typeface="Palatino Linotype" panose="02040502050505030304" pitchFamily="18" charset="0"/>
              </a:rPr>
              <a:t>, Simon Hoyle, Sophie </a:t>
            </a:r>
            <a:r>
              <a:rPr lang="en-NZ" sz="2200" noProof="0" dirty="0" err="1">
                <a:latin typeface="Palatino Linotype" panose="02040502050505030304" pitchFamily="18" charset="0"/>
              </a:rPr>
              <a:t>Mormede</a:t>
            </a:r>
            <a:r>
              <a:rPr lang="en-NZ" sz="2200" noProof="0">
                <a:latin typeface="Palatino Linotype" panose="02040502050505030304" pitchFamily="18" charset="0"/>
              </a:rPr>
              <a:t>, Jennifer </a:t>
            </a:r>
            <a:r>
              <a:rPr lang="en-NZ" sz="2200" noProof="0" dirty="0">
                <a:latin typeface="Palatino Linotype" panose="02040502050505030304" pitchFamily="18" charset="0"/>
              </a:rPr>
              <a:t>Devine</a:t>
            </a:r>
          </a:p>
          <a:p>
            <a:r>
              <a:rPr lang="en-NZ" sz="2200" dirty="0">
                <a:latin typeface="Palatino Linotype" panose="02040502050505030304" pitchFamily="18" charset="0"/>
              </a:rPr>
              <a:t>13 December 2022</a:t>
            </a:r>
          </a:p>
        </p:txBody>
      </p:sp>
    </p:spTree>
    <p:extLst>
      <p:ext uri="{BB962C8B-B14F-4D97-AF65-F5344CB8AC3E}">
        <p14:creationId xmlns:p14="http://schemas.microsoft.com/office/powerpoint/2010/main" val="2806106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FFA684-7817-AAD1-886B-51C663A0CFA9}"/>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DC79F99C-7F97-6393-2196-5E25017FDEA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Stock </a:t>
            </a:r>
            <a:r>
              <a:rPr lang="fr-FR" sz="2600" b="1" dirty="0" err="1">
                <a:latin typeface="Palatino Linotype" pitchFamily="18" charset="0"/>
              </a:rPr>
              <a:t>assessment</a:t>
            </a:r>
            <a:r>
              <a:rPr lang="fr-FR" sz="2600" b="1" dirty="0">
                <a:latin typeface="Palatino Linotype" pitchFamily="18" charset="0"/>
              </a:rPr>
              <a:t> </a:t>
            </a:r>
            <a:r>
              <a:rPr lang="fr-FR" sz="2600" b="1" dirty="0" err="1">
                <a:latin typeface="Palatino Linotype" pitchFamily="18" charset="0"/>
              </a:rPr>
              <a:t>models</a:t>
            </a:r>
            <a:r>
              <a:rPr lang="fr-FR" sz="2600" b="1" dirty="0">
                <a:latin typeface="Palatino Linotype" pitchFamily="18" charset="0"/>
              </a:rPr>
              <a:t> (1 / 4)</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18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Implemented using the </a:t>
            </a:r>
            <a:r>
              <a:rPr lang="en-NZ" sz="1800" b="1"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CASAL software package </a:t>
            </a:r>
            <a:r>
              <a:rPr lang="en-NZ" sz="18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(Bull et al., 2012)</a:t>
            </a:r>
          </a:p>
          <a:p>
            <a:r>
              <a:rPr lang="en-NZ" sz="18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Standard assessment modelling platform in New Zealand, which was chosen because it: </a:t>
            </a:r>
          </a:p>
          <a:p>
            <a:r>
              <a:rPr lang="en-NZ" sz="18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(1) Has spatial capabilities:</a:t>
            </a:r>
          </a:p>
          <a:p>
            <a:pPr marL="720000"/>
            <a:r>
              <a:rPr lang="en-NZ" sz="14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a:t>
            </a:r>
            <a:r>
              <a:rPr lang="en-NZ" sz="1400" dirty="0" err="1">
                <a:solidFill>
                  <a:srgbClr val="000000"/>
                </a:solidFill>
                <a:latin typeface="Times New Roman" panose="02020603050405020304" pitchFamily="18" charset="0"/>
                <a:ea typeface="SimHei" panose="02010609060101010101" pitchFamily="49" charset="-122"/>
                <a:cs typeface="Times New Roman" panose="02020603050405020304" pitchFamily="18" charset="0"/>
              </a:rPr>
              <a:t>i</a:t>
            </a:r>
            <a:r>
              <a:rPr lang="en-NZ" sz="14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 Areas-as-fleets models (like the models presented in the following) </a:t>
            </a:r>
          </a:p>
          <a:p>
            <a:pPr marL="720000"/>
            <a:r>
              <a:rPr lang="en-NZ" sz="14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(ii) Spatially-explicit models, with migrations between regions</a:t>
            </a:r>
          </a:p>
          <a:p>
            <a:pPr marL="720000"/>
            <a:r>
              <a:rPr lang="en-US" sz="1400" dirty="0">
                <a:latin typeface="Times New Roman" panose="02020603050405020304" pitchFamily="18" charset="0"/>
                <a:cs typeface="Times New Roman" panose="02020603050405020304" pitchFamily="18" charset="0"/>
              </a:rPr>
              <a:t>Most spatially-explicit stock assessments in New Zealand assume natal fidelity, i.e., fish spawned from a given stock will return to their natal </a:t>
            </a:r>
            <a:r>
              <a:rPr lang="en-NZ" sz="1400" dirty="0">
                <a:latin typeface="Times New Roman" panose="02020603050405020304" pitchFamily="18" charset="0"/>
                <a:cs typeface="Times New Roman" panose="02020603050405020304" pitchFamily="18" charset="0"/>
              </a:rPr>
              <a:t>spawning ground</a:t>
            </a:r>
          </a:p>
          <a:p>
            <a:r>
              <a:rPr lang="en-NZ" sz="18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(2) </a:t>
            </a:r>
            <a:r>
              <a:rPr lang="en-US" sz="1800" dirty="0">
                <a:latin typeface="Times New Roman" panose="02020603050405020304" pitchFamily="18" charset="0"/>
                <a:cs typeface="Times New Roman" panose="02020603050405020304" pitchFamily="18" charset="0"/>
              </a:rPr>
              <a:t>Can account for tag releases and recaptures by age or length</a:t>
            </a:r>
          </a:p>
          <a:p>
            <a:endParaRPr lang="en-US" sz="18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endParaRPr>
          </a:p>
          <a:p>
            <a:r>
              <a:rPr lang="en-US" sz="18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Examples of spatial stock assessment models implemented with CASAL: </a:t>
            </a:r>
            <a:endParaRPr lang="en-NZ" sz="18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endParaRPr>
          </a:p>
          <a:p>
            <a:r>
              <a:rPr lang="en-NZ" sz="18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(1) RSR Antarctic toothfish (</a:t>
            </a:r>
            <a:r>
              <a:rPr lang="en-NZ" sz="1800" dirty="0">
                <a:effectLst/>
                <a:latin typeface="Times New Roman" panose="02020603050405020304" pitchFamily="18" charset="0"/>
                <a:ea typeface="Calibri" panose="020F0502020204030204" pitchFamily="34" charset="0"/>
                <a:cs typeface="Times New Roman" panose="02020603050405020304" pitchFamily="18" charset="0"/>
              </a:rPr>
              <a:t>Grüss et al., 2021b</a:t>
            </a:r>
            <a:r>
              <a:rPr lang="en-NZ" sz="18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 – areas-as-fleets model, where tagging data are critical data inputs</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Kahawai </a:t>
            </a:r>
            <a:r>
              <a:rPr lang="en-NZ" sz="18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 areas-as-fleets models</a:t>
            </a:r>
          </a:p>
          <a:p>
            <a:r>
              <a:rPr lang="en-NZ" sz="1800" dirty="0">
                <a:solidFill>
                  <a:srgbClr val="000000"/>
                </a:solidFill>
                <a:effectLst/>
                <a:latin typeface="Times New Roman" panose="02020603050405020304" pitchFamily="18" charset="0"/>
                <a:ea typeface="SimHei" panose="02010609060101010101" pitchFamily="49" charset="-122"/>
                <a:cs typeface="Times New Roman" panose="02020603050405020304" pitchFamily="18" charset="0"/>
              </a:rPr>
              <a:t>(3) </a:t>
            </a:r>
            <a:r>
              <a:rPr lang="en-US" sz="1800" dirty="0">
                <a:latin typeface="Times New Roman" panose="02020603050405020304" pitchFamily="18" charset="0"/>
                <a:cs typeface="Times New Roman" panose="02020603050405020304" pitchFamily="18" charset="0"/>
              </a:rPr>
              <a:t>SNA1 (snapper from Northeast Coast North Island) – spatially-explicit model with three regions, three stocks, and natal fidelity with periods of mixing</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 </a:t>
            </a:r>
            <a:r>
              <a:rPr lang="en-US" sz="1800" dirty="0" err="1">
                <a:latin typeface="Times New Roman" panose="02020603050405020304" pitchFamily="18" charset="0"/>
                <a:cs typeface="Times New Roman" panose="02020603050405020304" pitchFamily="18" charset="0"/>
              </a:rPr>
              <a:t>Hoki</a:t>
            </a:r>
            <a:r>
              <a:rPr lang="en-US" sz="1800" dirty="0">
                <a:latin typeface="Times New Roman" panose="02020603050405020304" pitchFamily="18" charset="0"/>
                <a:cs typeface="Times New Roman" panose="02020603050405020304" pitchFamily="18" charset="0"/>
              </a:rPr>
              <a:t> – spatially-explicit model with four regions, two separate spawning stocks, and natal fidelity model with separate stock spawning grounds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effectLst/>
              <a:latin typeface="Times New Roman" panose="02020603050405020304" pitchFamily="18" charset="0"/>
              <a:ea typeface="SimHei" panose="02010609060101010101" pitchFamily="49" charset="-122"/>
              <a:cs typeface="Times New Roman" panose="02020603050405020304" pitchFamily="18" charset="0"/>
            </a:endParaRPr>
          </a:p>
          <a:p>
            <a:endParaRPr lang="en-NZ"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i="0" u="none" strike="noStrike" baseline="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7606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FFA684-7817-AAD1-886B-51C663A0CFA9}"/>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DC79F99C-7F97-6393-2196-5E25017FDEA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Stock </a:t>
            </a:r>
            <a:r>
              <a:rPr lang="fr-FR" sz="2600" b="1" dirty="0" err="1">
                <a:latin typeface="Palatino Linotype" pitchFamily="18" charset="0"/>
              </a:rPr>
              <a:t>assessment</a:t>
            </a:r>
            <a:r>
              <a:rPr lang="fr-FR" sz="2600" b="1" dirty="0">
                <a:latin typeface="Palatino Linotype" pitchFamily="18" charset="0"/>
              </a:rPr>
              <a:t> </a:t>
            </a:r>
            <a:r>
              <a:rPr lang="fr-FR" sz="2600" b="1" dirty="0" err="1">
                <a:latin typeface="Palatino Linotype" pitchFamily="18" charset="0"/>
              </a:rPr>
              <a:t>models</a:t>
            </a:r>
            <a:r>
              <a:rPr lang="fr-FR" sz="2600" b="1" dirty="0">
                <a:latin typeface="Palatino Linotype" pitchFamily="18" charset="0"/>
              </a:rPr>
              <a:t> (2 / 4)</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effectLst/>
                <a:latin typeface="Times New Roman" panose="02020603050405020304" pitchFamily="18" charset="0"/>
                <a:ea typeface="Calibri" panose="020F0502020204030204" pitchFamily="34" charset="0"/>
              </a:rPr>
              <a:t>Our one-area and four-area models are for one single region</a:t>
            </a:r>
          </a:p>
          <a:p>
            <a:r>
              <a:rPr lang="en-US" sz="1600" dirty="0">
                <a:effectLst/>
                <a:latin typeface="Times New Roman" panose="02020603050405020304" pitchFamily="18" charset="0"/>
                <a:ea typeface="Calibri" panose="020F0502020204030204" pitchFamily="34" charset="0"/>
              </a:rPr>
              <a:t>Our four-area models account for some spatial structure by estimating separate fishing </a:t>
            </a:r>
            <a:r>
              <a:rPr lang="en-US" sz="1600" dirty="0" err="1">
                <a:effectLst/>
                <a:latin typeface="Times New Roman" panose="02020603050405020304" pitchFamily="18" charset="0"/>
                <a:ea typeface="Calibri" panose="020F0502020204030204" pitchFamily="34" charset="0"/>
              </a:rPr>
              <a:t>selectivities</a:t>
            </a:r>
            <a:r>
              <a:rPr lang="en-US" sz="1600" dirty="0">
                <a:effectLst/>
                <a:latin typeface="Times New Roman" panose="02020603050405020304" pitchFamily="18" charset="0"/>
                <a:ea typeface="Calibri" panose="020F0502020204030204" pitchFamily="34" charset="0"/>
              </a:rPr>
              <a:t> for the different management areas of the RSR, using the “areas-as-fleets” approach (</a:t>
            </a:r>
            <a:r>
              <a:rPr lang="en-NZ" sz="1600" dirty="0">
                <a:effectLst/>
                <a:latin typeface="Times New Roman" panose="02020603050405020304" pitchFamily="18" charset="0"/>
                <a:ea typeface="Calibri" panose="020F0502020204030204" pitchFamily="34" charset="0"/>
              </a:rPr>
              <a:t>Punt, 2019</a:t>
            </a:r>
            <a:r>
              <a:rPr lang="en-US" sz="1600" dirty="0">
                <a:effectLst/>
                <a:latin typeface="Times New Roman" panose="02020603050405020304" pitchFamily="18" charset="0"/>
                <a:ea typeface="Calibri" panose="020F0502020204030204" pitchFamily="34" charset="0"/>
              </a:rPr>
              <a:t>) </a:t>
            </a:r>
            <a:endParaRPr lang="en-US" sz="1600" dirty="0">
              <a:latin typeface="Times New Roman" panose="02020603050405020304" pitchFamily="18" charset="0"/>
              <a:ea typeface="Calibri" panose="020F0502020204030204" pitchFamily="34" charset="0"/>
            </a:endParaRPr>
          </a:p>
          <a:p>
            <a:endParaRPr lang="en-US" sz="1600" dirty="0">
              <a:latin typeface="Times New Roman" panose="02020603050405020304" pitchFamily="18" charset="0"/>
              <a:ea typeface="Calibri" panose="020F0502020204030204" pitchFamily="34" charset="0"/>
            </a:endParaRPr>
          </a:p>
          <a:p>
            <a:r>
              <a:rPr lang="en-US" sz="1600" dirty="0">
                <a:latin typeface="Times New Roman" panose="02020603050405020304" pitchFamily="18" charset="0"/>
                <a:ea typeface="Calibri" panose="020F0502020204030204" pitchFamily="34" charset="0"/>
              </a:rPr>
              <a:t>Unsexed models, while the </a:t>
            </a:r>
            <a:r>
              <a:rPr lang="en-NZ" sz="16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RSR Antarctic toothfish assessment model is a sexed model – because the OM provided only unsexed data</a:t>
            </a:r>
          </a:p>
          <a:p>
            <a:r>
              <a:rPr lang="en-US" sz="1600" dirty="0">
                <a:latin typeface="Times New Roman" panose="02020603050405020304" pitchFamily="18" charset="0"/>
                <a:cs typeface="Times New Roman" panose="02020603050405020304" pitchFamily="18" charset="0"/>
              </a:rPr>
              <a:t>Age structured models considering ages 2 to 30+ </a:t>
            </a:r>
            <a:r>
              <a:rPr lang="en-NZ" sz="16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 because the OM provided data for those specific age classes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Follow tag cohorts through time, specifically 20 tag cohorts that correspond to tag releases in years 2001 to 2020</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Represent dynamics in years 1995 to 2021</a:t>
            </a:r>
            <a:r>
              <a:rPr lang="en-NZ" sz="16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Divide each year into three time steps, including summer (November-April), winter (May-October), and an age-incrementation time step </a:t>
            </a:r>
            <a:r>
              <a:rPr lang="en-NZ" sz="16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 because of TOA ecology and fishery specifics</a:t>
            </a:r>
            <a:endParaRPr lang="en-US" sz="1600" dirty="0">
              <a:latin typeface="Times New Roman" panose="02020603050405020304" pitchFamily="18" charset="0"/>
              <a:cs typeface="Times New Roman" panose="02020603050405020304" pitchFamily="18" charset="0"/>
            </a:endParaRPr>
          </a:p>
          <a:p>
            <a:pPr marL="720000"/>
            <a:r>
              <a:rPr lang="en-US" sz="1200" dirty="0">
                <a:latin typeface="Times New Roman" panose="02020603050405020304" pitchFamily="18" charset="0"/>
                <a:cs typeface="Times New Roman" panose="02020603050405020304" pitchFamily="18" charset="0"/>
              </a:rPr>
              <a:t>In Time-step 1, recruitment takes place, then tag releases and tag recaptures</a:t>
            </a:r>
          </a:p>
          <a:p>
            <a:pPr marL="720000"/>
            <a:r>
              <a:rPr lang="en-US" sz="1200" dirty="0">
                <a:latin typeface="Times New Roman" panose="02020603050405020304" pitchFamily="18" charset="0"/>
                <a:cs typeface="Times New Roman" panose="02020603050405020304" pitchFamily="18" charset="0"/>
              </a:rPr>
              <a:t>Next, half of the natural mortality is applied (in Time-step 1), </a:t>
            </a:r>
            <a:r>
              <a:rPr lang="en-US" sz="1200" b="0" i="0" u="none" strike="noStrike" baseline="0" dirty="0">
                <a:solidFill>
                  <a:srgbClr val="000000"/>
                </a:solidFill>
                <a:latin typeface="Times New Roman" panose="02020603050405020304" pitchFamily="18" charset="0"/>
              </a:rPr>
              <a:t>then instantaneous fishing mortality (in Time-step 1), </a:t>
            </a:r>
            <a:r>
              <a:rPr lang="en-US" sz="1200" dirty="0">
                <a:latin typeface="Times New Roman" panose="02020603050405020304" pitchFamily="18" charset="0"/>
                <a:cs typeface="Times New Roman" panose="02020603050405020304" pitchFamily="18" charset="0"/>
              </a:rPr>
              <a:t>then half of the natural mortality (in Time-step 2)</a:t>
            </a:r>
          </a:p>
          <a:p>
            <a:pPr marL="720000"/>
            <a:r>
              <a:rPr lang="en-US" sz="1200" dirty="0">
                <a:latin typeface="Times New Roman" panose="02020603050405020304" pitchFamily="18" charset="0"/>
                <a:cs typeface="Times New Roman" panose="02020603050405020304" pitchFamily="18" charset="0"/>
              </a:rPr>
              <a:t>Spawning takes place at the end of Time-step 2</a:t>
            </a:r>
          </a:p>
          <a:p>
            <a:pPr marL="720000"/>
            <a:r>
              <a:rPr lang="en-US" sz="1200" dirty="0">
                <a:latin typeface="Times New Roman" panose="02020603050405020304" pitchFamily="18" charset="0"/>
                <a:cs typeface="Times New Roman" panose="02020603050405020304" pitchFamily="18" charset="0"/>
              </a:rPr>
              <a:t>Spawning stock biomass (SSB) is recorded after half of </a:t>
            </a:r>
            <a:r>
              <a:rPr lang="en-US" sz="1200">
                <a:latin typeface="Times New Roman" panose="02020603050405020304" pitchFamily="18" charset="0"/>
                <a:cs typeface="Times New Roman" panose="02020603050405020304" pitchFamily="18" charset="0"/>
              </a:rPr>
              <a:t>the natural mortality </a:t>
            </a:r>
            <a:r>
              <a:rPr lang="en-US" sz="1200" dirty="0">
                <a:latin typeface="Times New Roman" panose="02020603050405020304" pitchFamily="18" charset="0"/>
                <a:cs typeface="Times New Roman" panose="02020603050405020304" pitchFamily="18" charset="0"/>
              </a:rPr>
              <a:t>has been applied in Time-step 2</a:t>
            </a:r>
          </a:p>
          <a:p>
            <a:endParaRPr lang="en-US" sz="1600" dirty="0">
              <a:effectLst/>
              <a:latin typeface="Times New Roman" panose="02020603050405020304" pitchFamily="18" charset="0"/>
              <a:ea typeface="Calibri" panose="020F0502020204030204" pitchFamily="34" charset="0"/>
            </a:endParaRPr>
          </a:p>
          <a:p>
            <a:endParaRPr lang="en-US" sz="1600" dirty="0">
              <a:solidFill>
                <a:srgbClr val="000000"/>
              </a:solidFill>
              <a:effectLst/>
              <a:latin typeface="Times New Roman" panose="02020603050405020304" pitchFamily="18" charset="0"/>
              <a:ea typeface="SimHei" panose="02010609060101010101" pitchFamily="49" charset="-122"/>
            </a:endParaRPr>
          </a:p>
          <a:p>
            <a:endParaRPr lang="en-NZ" sz="1600" dirty="0">
              <a:effectLst/>
              <a:latin typeface="Times New Roman" panose="02020603050405020304" pitchFamily="18" charset="0"/>
              <a:ea typeface="Calibri" panose="020F0502020204030204" pitchFamily="34" charset="0"/>
            </a:endParaRPr>
          </a:p>
          <a:p>
            <a:endParaRPr lang="en-US" sz="160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53057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57D4E0-DB18-A6A3-7514-C6742F2F9152}"/>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DC79F99C-7F97-6393-2196-5E25017FDEA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Stock </a:t>
            </a:r>
            <a:r>
              <a:rPr lang="fr-FR" sz="2600" b="1" dirty="0" err="1">
                <a:latin typeface="Palatino Linotype" pitchFamily="18" charset="0"/>
              </a:rPr>
              <a:t>assessment</a:t>
            </a:r>
            <a:r>
              <a:rPr lang="fr-FR" sz="2600" b="1" dirty="0">
                <a:latin typeface="Palatino Linotype" pitchFamily="18" charset="0"/>
              </a:rPr>
              <a:t> </a:t>
            </a:r>
            <a:r>
              <a:rPr lang="fr-FR" sz="2600" b="1" dirty="0" err="1">
                <a:latin typeface="Palatino Linotype" pitchFamily="18" charset="0"/>
              </a:rPr>
              <a:t>models</a:t>
            </a:r>
            <a:r>
              <a:rPr lang="fr-FR" sz="2600" b="1" dirty="0">
                <a:latin typeface="Palatino Linotype" pitchFamily="18" charset="0"/>
              </a:rPr>
              <a:t> (3 / 4)</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u="sng" dirty="0">
                <a:latin typeface="Times New Roman" panose="02020603050405020304" pitchFamily="18" charset="0"/>
                <a:cs typeface="Times New Roman" panose="02020603050405020304" pitchFamily="18" charset="0"/>
              </a:rPr>
              <a:t>The models include the following areas-as-fleets:</a:t>
            </a:r>
          </a:p>
          <a:p>
            <a:r>
              <a:rPr lang="en-US" sz="1600" dirty="0">
                <a:latin typeface="Times New Roman" panose="02020603050405020304" pitchFamily="18" charset="0"/>
                <a:cs typeface="Times New Roman" panose="02020603050405020304" pitchFamily="18" charset="0"/>
              </a:rPr>
              <a:t>One-area model: RSR (Ross Sea region)</a:t>
            </a:r>
          </a:p>
          <a:p>
            <a:r>
              <a:rPr lang="en-US" sz="1600" dirty="0">
                <a:latin typeface="Times New Roman" panose="02020603050405020304" pitchFamily="18" charset="0"/>
                <a:cs typeface="Times New Roman" panose="02020603050405020304" pitchFamily="18" charset="0"/>
              </a:rPr>
              <a:t>Four-area model: N70, S70, SRZ (Special Research Zone), and GPZ (General Protection Zones)</a:t>
            </a:r>
          </a:p>
          <a:p>
            <a:r>
              <a:rPr lang="en-US" sz="1600" u="sng" dirty="0">
                <a:latin typeface="Times New Roman" panose="02020603050405020304" pitchFamily="18" charset="0"/>
                <a:cs typeface="Times New Roman" panose="02020603050405020304" pitchFamily="18" charset="0"/>
              </a:rPr>
              <a:t>For each fleet: </a:t>
            </a:r>
          </a:p>
          <a:p>
            <a:r>
              <a:rPr lang="en-US" sz="1600" dirty="0">
                <a:solidFill>
                  <a:srgbClr val="000000"/>
                </a:solidFill>
                <a:latin typeface="Times New Roman" panose="02020603050405020304" pitchFamily="18" charset="0"/>
              </a:rPr>
              <a:t>Selectivity-at-age is assumed to follow a capped double-normal distribution, and the parameters of the selectivity-at-age functions are estimated</a:t>
            </a:r>
          </a:p>
          <a:p>
            <a:pPr marL="720000"/>
            <a:r>
              <a:rPr lang="en-US" sz="1200" dirty="0">
                <a:solidFill>
                  <a:srgbClr val="000000"/>
                </a:solidFill>
                <a:latin typeface="Times New Roman" panose="02020603050405020304" pitchFamily="18" charset="0"/>
                <a:cs typeface="Times New Roman" panose="02020603050405020304" pitchFamily="18" charset="0"/>
              </a:rPr>
              <a:t>The selectivity-at-age parameters of the one-area model are estimated using the same priors as the main fleet of the four-area model (S70)</a:t>
            </a:r>
            <a:endParaRPr lang="en-US" sz="1200" dirty="0">
              <a:solidFill>
                <a:srgbClr val="000000"/>
              </a:solidFill>
              <a:latin typeface="Times New Roman" panose="02020603050405020304" pitchFamily="18" charset="0"/>
            </a:endParaRPr>
          </a:p>
          <a:p>
            <a:r>
              <a:rPr lang="en-NZ" sz="1600" i="0" u="none" strike="noStrike" baseline="0" dirty="0">
                <a:solidFill>
                  <a:srgbClr val="000000"/>
                </a:solidFill>
                <a:latin typeface="Times New Roman" panose="02020603050405020304" pitchFamily="18" charset="0"/>
                <a:cs typeface="Times New Roman" panose="02020603050405020304" pitchFamily="18" charset="0"/>
              </a:rPr>
              <a:t>Annual catches are </a:t>
            </a:r>
            <a:r>
              <a:rPr lang="en-NZ" sz="1600" dirty="0">
                <a:solidFill>
                  <a:srgbClr val="000000"/>
                </a:solidFill>
                <a:latin typeface="Times New Roman" panose="02020603050405020304" pitchFamily="18" charset="0"/>
                <a:cs typeface="Times New Roman" panose="02020603050405020304" pitchFamily="18" charset="0"/>
              </a:rPr>
              <a:t>defined, a </a:t>
            </a:r>
            <a:r>
              <a:rPr lang="en-NZ" sz="1600" i="0" u="none" strike="noStrike" baseline="0" dirty="0">
                <a:solidFill>
                  <a:srgbClr val="000000"/>
                </a:solidFill>
                <a:latin typeface="Times New Roman" panose="02020603050405020304" pitchFamily="18" charset="0"/>
                <a:cs typeface="Times New Roman" panose="02020603050405020304" pitchFamily="18" charset="0"/>
              </a:rPr>
              <a:t>maximum fishing pressure of 0.999 is assumed, c</a:t>
            </a:r>
            <a:r>
              <a:rPr lang="en-NZ" sz="1600" dirty="0">
                <a:solidFill>
                  <a:srgbClr val="000000"/>
                </a:solidFill>
                <a:latin typeface="Times New Roman" panose="02020603050405020304" pitchFamily="18" charset="0"/>
                <a:cs typeface="Times New Roman" panose="02020603050405020304" pitchFamily="18" charset="0"/>
              </a:rPr>
              <a:t>atch limit penalties are implemented (note that fish tagged penalties are also implemented)</a:t>
            </a:r>
          </a:p>
          <a:p>
            <a:r>
              <a:rPr lang="en-NZ" sz="1600" dirty="0">
                <a:solidFill>
                  <a:srgbClr val="000000"/>
                </a:solidFill>
                <a:latin typeface="Times New Roman" panose="02020603050405020304" pitchFamily="18" charset="0"/>
                <a:cs typeface="Times New Roman" panose="02020603050405020304" pitchFamily="18" charset="0"/>
              </a:rPr>
              <a:t>Proportions-at-age and input sample sizes are provided </a:t>
            </a:r>
          </a:p>
          <a:p>
            <a:pPr marL="720000"/>
            <a:r>
              <a:rPr lang="en-NZ" sz="1200" dirty="0">
                <a:solidFill>
                  <a:srgbClr val="000000"/>
                </a:solidFill>
                <a:latin typeface="Times New Roman" panose="02020603050405020304" pitchFamily="18" charset="0"/>
                <a:cs typeface="Times New Roman" panose="02020603050405020304" pitchFamily="18" charset="0"/>
              </a:rPr>
              <a:t>Multinomial distribution used, input sample sizes reweighted using Francis (2011)’s TA1.8 method</a:t>
            </a:r>
            <a:endParaRPr lang="en-US" sz="1200" dirty="0">
              <a:latin typeface="Times New Roman" panose="02020603050405020304" pitchFamily="18" charset="0"/>
              <a:cs typeface="Times New Roman" panose="02020603050405020304" pitchFamily="18" charset="0"/>
            </a:endParaRPr>
          </a:p>
          <a:p>
            <a:r>
              <a:rPr lang="en-US" sz="1600" u="sng" dirty="0">
                <a:latin typeface="Times New Roman" panose="02020603050405020304" pitchFamily="18" charset="0"/>
                <a:cs typeface="Times New Roman" panose="02020603050405020304" pitchFamily="18" charset="0"/>
              </a:rPr>
              <a:t>Tag releases and recaptures: </a:t>
            </a:r>
            <a:endParaRPr lang="en-NZ" sz="1600" dirty="0">
              <a:solidFill>
                <a:srgbClr val="000000"/>
              </a:solidFill>
              <a:latin typeface="Times New Roman" panose="02020603050405020304" pitchFamily="18" charset="0"/>
              <a:cs typeface="Times New Roman" panose="02020603050405020304" pitchFamily="18" charset="0"/>
            </a:endParaRPr>
          </a:p>
          <a:p>
            <a:r>
              <a:rPr lang="en-NZ" sz="1600" dirty="0">
                <a:solidFill>
                  <a:srgbClr val="000000"/>
                </a:solidFill>
                <a:latin typeface="Times New Roman" panose="02020603050405020304" pitchFamily="18" charset="0"/>
                <a:cs typeface="Times New Roman" panose="02020603050405020304" pitchFamily="18" charset="0"/>
              </a:rPr>
              <a:t>For each </a:t>
            </a:r>
            <a:r>
              <a:rPr lang="en-NZ" sz="1600" i="0" u="none" strike="noStrike" baseline="0" dirty="0">
                <a:solidFill>
                  <a:srgbClr val="000000"/>
                </a:solidFill>
                <a:latin typeface="Times New Roman" panose="02020603050405020304" pitchFamily="18" charset="0"/>
                <a:cs typeface="Times New Roman" panose="02020603050405020304" pitchFamily="18" charset="0"/>
              </a:rPr>
              <a:t>year of 2001-2020</a:t>
            </a:r>
            <a:r>
              <a:rPr lang="en-NZ" sz="1600" dirty="0">
                <a:solidFill>
                  <a:srgbClr val="000000"/>
                </a:solidFill>
                <a:latin typeface="Times New Roman" panose="02020603050405020304" pitchFamily="18" charset="0"/>
                <a:cs typeface="Times New Roman" panose="02020603050405020304" pitchFamily="18" charset="0"/>
              </a:rPr>
              <a:t>, total number of tag releases and proportions tagged at age are provided</a:t>
            </a:r>
          </a:p>
          <a:p>
            <a:r>
              <a:rPr lang="en-NZ" sz="1600" dirty="0">
                <a:solidFill>
                  <a:srgbClr val="000000"/>
                </a:solidFill>
                <a:latin typeface="Times New Roman" panose="02020603050405020304" pitchFamily="18" charset="0"/>
                <a:cs typeface="Times New Roman" panose="02020603050405020304" pitchFamily="18" charset="0"/>
              </a:rPr>
              <a:t>For each year of 2002-2020, </a:t>
            </a:r>
            <a:r>
              <a:rPr lang="en-US" sz="1600" dirty="0">
                <a:solidFill>
                  <a:srgbClr val="000000"/>
                </a:solidFill>
                <a:latin typeface="Times New Roman" panose="02020603050405020304" pitchFamily="18" charset="0"/>
                <a:cs typeface="Times New Roman" panose="02020603050405020304" pitchFamily="18" charset="0"/>
              </a:rPr>
              <a:t>p</a:t>
            </a:r>
            <a:r>
              <a:rPr lang="en-US" sz="1600" dirty="0">
                <a:solidFill>
                  <a:srgbClr val="000000"/>
                </a:solidFill>
                <a:latin typeface="Times New Roman" panose="02020603050405020304" pitchFamily="18" charset="0"/>
              </a:rPr>
              <a:t>roportions scanned at age and proportions recaptured at age are specified</a:t>
            </a:r>
          </a:p>
          <a:p>
            <a:pPr marL="720000"/>
            <a:r>
              <a:rPr lang="en-US" sz="1200" dirty="0">
                <a:solidFill>
                  <a:srgbClr val="000000"/>
                </a:solidFill>
                <a:latin typeface="Times New Roman" panose="02020603050405020304" pitchFamily="18" charset="0"/>
              </a:rPr>
              <a:t>In-year recaptures are ignored, only the tags that have been at liberty for a maximum of 6 years are considered</a:t>
            </a:r>
          </a:p>
          <a:p>
            <a:pPr marL="720000"/>
            <a:r>
              <a:rPr lang="en-US" sz="1200" dirty="0">
                <a:solidFill>
                  <a:srgbClr val="000000"/>
                </a:solidFill>
                <a:latin typeface="Times New Roman" panose="02020603050405020304" pitchFamily="18" charset="0"/>
              </a:rPr>
              <a:t>A quasi-Binomial distribution was used for the tag-recapture data, and the dispersion term for the tag-recapture likelihood was initially set to 1.0 and was reweighted using the “</a:t>
            </a:r>
            <a:r>
              <a:rPr lang="en-US" sz="1200" dirty="0" err="1">
                <a:solidFill>
                  <a:srgbClr val="000000"/>
                </a:solidFill>
                <a:latin typeface="Times New Roman" panose="02020603050405020304" pitchFamily="18" charset="0"/>
              </a:rPr>
              <a:t>Reweight.tags</a:t>
            </a:r>
            <a:r>
              <a:rPr lang="en-US" sz="1200" dirty="0">
                <a:solidFill>
                  <a:srgbClr val="000000"/>
                </a:solidFill>
                <a:latin typeface="Times New Roman" panose="02020603050405020304" pitchFamily="18" charset="0"/>
              </a:rPr>
              <a:t>” function from R package “</a:t>
            </a:r>
            <a:r>
              <a:rPr lang="en-US" sz="1200" dirty="0" err="1">
                <a:solidFill>
                  <a:srgbClr val="000000"/>
                </a:solidFill>
                <a:latin typeface="Times New Roman" panose="02020603050405020304" pitchFamily="18" charset="0"/>
              </a:rPr>
              <a:t>DataWeighting</a:t>
            </a:r>
            <a:r>
              <a:rPr lang="en-US" sz="1200" dirty="0">
                <a:solidFill>
                  <a:srgbClr val="000000"/>
                </a:solidFill>
                <a:latin typeface="Times New Roman" panose="02020603050405020304" pitchFamily="18" charset="0"/>
              </a:rPr>
              <a:t>” (Francis, 2015)</a:t>
            </a:r>
            <a:endParaRPr lang="en-NZ" sz="1600" i="0" u="none" strike="noStrike" baseline="0" dirty="0">
              <a:solidFill>
                <a:srgbClr val="000000"/>
              </a:solidFill>
              <a:latin typeface="Times New Roman" panose="02020603050405020304" pitchFamily="18" charset="0"/>
              <a:cs typeface="Times New Roman" panose="02020603050405020304" pitchFamily="18" charset="0"/>
            </a:endParaRPr>
          </a:p>
          <a:p>
            <a:endParaRPr lang="en-US" sz="1600" dirty="0">
              <a:solidFill>
                <a:srgbClr val="000000"/>
              </a:solidFill>
              <a:latin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effectLst/>
              <a:latin typeface="Times New Roman" panose="02020603050405020304" pitchFamily="18" charset="0"/>
              <a:ea typeface="Calibri" panose="020F0502020204030204" pitchFamily="34" charset="0"/>
            </a:endParaRPr>
          </a:p>
          <a:p>
            <a:endParaRPr lang="en-US" sz="1600" dirty="0">
              <a:solidFill>
                <a:srgbClr val="000000"/>
              </a:solidFill>
              <a:effectLst/>
              <a:latin typeface="Times New Roman" panose="02020603050405020304" pitchFamily="18" charset="0"/>
              <a:ea typeface="SimHei" panose="02010609060101010101" pitchFamily="49" charset="-122"/>
            </a:endParaRPr>
          </a:p>
          <a:p>
            <a:endParaRPr lang="en-NZ" sz="1600" dirty="0">
              <a:effectLst/>
              <a:latin typeface="Times New Roman" panose="02020603050405020304" pitchFamily="18" charset="0"/>
              <a:ea typeface="Calibri" panose="020F0502020204030204" pitchFamily="34" charset="0"/>
            </a:endParaRPr>
          </a:p>
          <a:p>
            <a:endParaRPr lang="en-US" sz="160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50656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57D4E0-DB18-A6A3-7514-C6742F2F9152}"/>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DC79F99C-7F97-6393-2196-5E25017FDEA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Stock </a:t>
            </a:r>
            <a:r>
              <a:rPr lang="fr-FR" sz="2600" b="1" dirty="0" err="1">
                <a:latin typeface="Palatino Linotype" pitchFamily="18" charset="0"/>
              </a:rPr>
              <a:t>assessment</a:t>
            </a:r>
            <a:r>
              <a:rPr lang="fr-FR" sz="2600" b="1" dirty="0">
                <a:latin typeface="Palatino Linotype" pitchFamily="18" charset="0"/>
              </a:rPr>
              <a:t> </a:t>
            </a:r>
            <a:r>
              <a:rPr lang="fr-FR" sz="2600" b="1" dirty="0" err="1">
                <a:latin typeface="Palatino Linotype" pitchFamily="18" charset="0"/>
              </a:rPr>
              <a:t>models</a:t>
            </a:r>
            <a:r>
              <a:rPr lang="fr-FR" sz="2600" b="1" dirty="0">
                <a:latin typeface="Palatino Linotype" pitchFamily="18" charset="0"/>
              </a:rPr>
              <a:t> (4 / 4)</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u="sng" dirty="0">
                <a:latin typeface="Times New Roman" panose="02020603050405020304" pitchFamily="18" charset="0"/>
                <a:cs typeface="Times New Roman" panose="02020603050405020304" pitchFamily="18" charset="0"/>
              </a:rPr>
              <a:t>Recruitment process: </a:t>
            </a:r>
          </a:p>
          <a:p>
            <a:r>
              <a:rPr lang="en-US" sz="1600" dirty="0">
                <a:solidFill>
                  <a:srgbClr val="000000"/>
                </a:solidFill>
                <a:latin typeface="Times New Roman" panose="02020603050405020304" pitchFamily="18" charset="0"/>
                <a:cs typeface="Times New Roman" panose="02020603050405020304" pitchFamily="18" charset="0"/>
              </a:rPr>
              <a:t>Fish recruit at age 2 (</a:t>
            </a:r>
            <a:r>
              <a:rPr lang="en-US" sz="1600" i="0" u="none" strike="noStrike" baseline="0" dirty="0">
                <a:solidFill>
                  <a:srgbClr val="000000"/>
                </a:solidFill>
                <a:latin typeface="Times New Roman" panose="02020603050405020304" pitchFamily="18" charset="0"/>
                <a:hlinkClick r:id="rId2"/>
              </a:rPr>
              <a:t>https://aaronmberger-nwfsc.github.io/Spatial-Assessment-Modeling-Workshop/articles/OM_Description_TOA.html</a:t>
            </a:r>
            <a:r>
              <a:rPr lang="en-US" sz="1600" i="0" u="none" strike="noStrike" baseline="0" dirty="0">
                <a:solidFill>
                  <a:srgbClr val="000000"/>
                </a:solidFill>
                <a:latin typeface="Times New Roman" panose="02020603050405020304" pitchFamily="18" charset="0"/>
              </a:rPr>
              <a:t> </a:t>
            </a:r>
            <a:r>
              <a:rPr lang="en-US" sz="1600" dirty="0">
                <a:solidFill>
                  <a:srgbClr val="000000"/>
                </a:solidFill>
                <a:latin typeface="Times New Roman" panose="02020603050405020304" pitchFamily="18" charset="0"/>
                <a:cs typeface="Times New Roman" panose="02020603050405020304" pitchFamily="18" charset="0"/>
              </a:rPr>
              <a:t>)</a:t>
            </a:r>
          </a:p>
          <a:p>
            <a:pPr algn="l"/>
            <a:r>
              <a:rPr lang="en-US" sz="1600" b="0" i="0" u="none" strike="noStrike" baseline="0" dirty="0">
                <a:latin typeface="Times New Roman" panose="02020603050405020304" pitchFamily="18" charset="0"/>
              </a:rPr>
              <a:t>Recruitment is given by mean (unfished) recruitment (</a:t>
            </a:r>
            <a:r>
              <a:rPr lang="en-US" sz="1600" b="0" u="none" strike="noStrike" baseline="0" dirty="0">
                <a:latin typeface="Times New Roman" panose="02020603050405020304" pitchFamily="18" charset="0"/>
              </a:rPr>
              <a:t>R0</a:t>
            </a:r>
            <a:r>
              <a:rPr lang="en-US" sz="1600" b="0" i="0" u="none" strike="noStrike" baseline="0" dirty="0">
                <a:latin typeface="Times New Roman" panose="02020603050405020304" pitchFamily="18" charset="0"/>
              </a:rPr>
              <a:t>) multiplied by the </a:t>
            </a:r>
            <a:r>
              <a:rPr lang="en-US" sz="1600" b="0" i="0" u="none" strike="noStrike" baseline="0" dirty="0" err="1">
                <a:latin typeface="Times New Roman" panose="02020603050405020304" pitchFamily="18" charset="0"/>
              </a:rPr>
              <a:t>Beverton</a:t>
            </a:r>
            <a:r>
              <a:rPr lang="en-US" sz="1600" b="0" i="0" u="none" strike="noStrike" baseline="0" dirty="0">
                <a:latin typeface="Times New Roman" panose="02020603050405020304" pitchFamily="18" charset="0"/>
              </a:rPr>
              <a:t>-Holt spawning stock-recruitment relationship, where </a:t>
            </a:r>
            <a:r>
              <a:rPr lang="en-US" sz="1600" b="0" u="none" strike="noStrike" baseline="0" dirty="0">
                <a:latin typeface="Times New Roman" panose="02020603050405020304" pitchFamily="18" charset="0"/>
              </a:rPr>
              <a:t>R0</a:t>
            </a:r>
            <a:r>
              <a:rPr lang="en-US" sz="1600" b="0" i="0" u="none" strike="noStrike" baseline="0" dirty="0">
                <a:latin typeface="Times New Roman" panose="02020603050405020304" pitchFamily="18" charset="0"/>
              </a:rPr>
              <a:t> is estimated </a:t>
            </a:r>
          </a:p>
          <a:p>
            <a:pPr algn="l"/>
            <a:r>
              <a:rPr lang="en-US" sz="1600" dirty="0">
                <a:latin typeface="Times New Roman" panose="02020603050405020304" pitchFamily="18" charset="0"/>
              </a:rPr>
              <a:t>Steepness parameter set to 0.75 (</a:t>
            </a:r>
            <a:r>
              <a:rPr lang="en-US" sz="1600" i="0" u="none" strike="noStrike" baseline="0" dirty="0">
                <a:solidFill>
                  <a:srgbClr val="000000"/>
                </a:solidFill>
                <a:latin typeface="Times New Roman" panose="02020603050405020304" pitchFamily="18" charset="0"/>
                <a:hlinkClick r:id="rId2"/>
              </a:rPr>
              <a:t>https://aaronmberger-nwfsc.github.io/Spatial-Assessment-Modeling-Workshop/articles/OM_Description_TOA.html</a:t>
            </a:r>
            <a:r>
              <a:rPr lang="en-US" sz="1600" i="0" u="none" strike="noStrike" baseline="0" dirty="0">
                <a:solidFill>
                  <a:srgbClr val="000000"/>
                </a:solidFill>
                <a:latin typeface="Times New Roman" panose="02020603050405020304" pitchFamily="18" charset="0"/>
              </a:rPr>
              <a:t>)</a:t>
            </a:r>
            <a:endParaRPr lang="en-US" sz="1600" b="0" i="0" u="none" strike="noStrike" baseline="0" dirty="0">
              <a:latin typeface="Times New Roman" panose="02020603050405020304" pitchFamily="18" charset="0"/>
            </a:endParaRPr>
          </a:p>
          <a:p>
            <a:pPr algn="l"/>
            <a:r>
              <a:rPr lang="en-US" sz="1600" i="0" u="none" strike="noStrike" baseline="0" dirty="0">
                <a:solidFill>
                  <a:srgbClr val="000000"/>
                </a:solidFill>
                <a:latin typeface="Times New Roman" panose="02020603050405020304" pitchFamily="18" charset="0"/>
                <a:cs typeface="Times New Roman" panose="02020603050405020304" pitchFamily="18" charset="0"/>
              </a:rPr>
              <a:t>Year c</a:t>
            </a:r>
            <a:r>
              <a:rPr lang="en-US" sz="1600" dirty="0">
                <a:solidFill>
                  <a:srgbClr val="000000"/>
                </a:solidFill>
                <a:latin typeface="Times New Roman" panose="02020603050405020304" pitchFamily="18" charset="0"/>
                <a:cs typeface="Times New Roman" panose="02020603050405020304" pitchFamily="18" charset="0"/>
              </a:rPr>
              <a:t>lass strengths (YCS’s) in 1993-2019 are estimated </a:t>
            </a:r>
          </a:p>
          <a:p>
            <a:endParaRPr lang="en-NZ" sz="1600" dirty="0">
              <a:latin typeface="Times New Roman" panose="02020603050405020304" pitchFamily="18" charset="0"/>
            </a:endParaRPr>
          </a:p>
          <a:p>
            <a:r>
              <a:rPr lang="en-NZ" sz="1600" u="sng" dirty="0">
                <a:latin typeface="Times New Roman" panose="02020603050405020304" pitchFamily="18" charset="0"/>
              </a:rPr>
              <a:t>M</a:t>
            </a:r>
            <a:r>
              <a:rPr lang="en-NZ" sz="1600" b="0" i="0" u="sng" strike="noStrike" baseline="0" dirty="0">
                <a:latin typeface="Times New Roman" panose="02020603050405020304" pitchFamily="18" charset="0"/>
              </a:rPr>
              <a:t>aturation process: </a:t>
            </a:r>
          </a:p>
          <a:p>
            <a:r>
              <a:rPr lang="en-US" sz="1600" b="0" i="0" u="none" strike="noStrike" baseline="0" dirty="0">
                <a:latin typeface="Times New Roman" panose="02020603050405020304" pitchFamily="18" charset="0"/>
              </a:rPr>
              <a:t>Applied in Time-step 2; and maturation is specified as the time-invariant proportion of fish at age that are mature, using a logistic function and the parameters from Parker and Marriott (2012)</a:t>
            </a:r>
          </a:p>
          <a:p>
            <a:endParaRPr lang="en-US" sz="1600" dirty="0">
              <a:latin typeface="Times New Roman" panose="02020603050405020304" pitchFamily="18" charset="0"/>
            </a:endParaRPr>
          </a:p>
          <a:p>
            <a:r>
              <a:rPr lang="en-US" sz="1600" i="0" u="none" strike="noStrike" baseline="0" dirty="0">
                <a:solidFill>
                  <a:srgbClr val="000000"/>
                </a:solidFill>
                <a:latin typeface="Times New Roman" panose="02020603050405020304" pitchFamily="18" charset="0"/>
              </a:rPr>
              <a:t>Natural mortality and growth and length-weight parameters all taken from </a:t>
            </a:r>
            <a:r>
              <a:rPr lang="en-US" sz="1600" i="0" u="none" strike="noStrike" baseline="0" dirty="0">
                <a:solidFill>
                  <a:srgbClr val="000000"/>
                </a:solidFill>
                <a:latin typeface="Times New Roman" panose="02020603050405020304" pitchFamily="18" charset="0"/>
                <a:hlinkClick r:id="rId2"/>
              </a:rPr>
              <a:t>https://aaronmberger-nwfsc.github.io/Spatial-Assessment-Modeling-Workshop/articles/OM_Description_TOA.html</a:t>
            </a:r>
            <a:r>
              <a:rPr lang="en-US" sz="1600" i="0" u="none" strike="noStrike" baseline="0" dirty="0">
                <a:solidFill>
                  <a:srgbClr val="000000"/>
                </a:solidFill>
                <a:latin typeface="Times New Roman" panose="02020603050405020304" pitchFamily="18" charset="0"/>
              </a:rPr>
              <a:t> </a:t>
            </a:r>
            <a:endParaRPr lang="en-US" sz="1600" b="0" i="0" u="none" strike="noStrike" baseline="0" dirty="0">
              <a:latin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effectLst/>
              <a:latin typeface="Times New Roman" panose="02020603050405020304" pitchFamily="18" charset="0"/>
              <a:ea typeface="Calibri" panose="020F0502020204030204" pitchFamily="34" charset="0"/>
            </a:endParaRPr>
          </a:p>
          <a:p>
            <a:endParaRPr lang="en-US" sz="1600" dirty="0">
              <a:solidFill>
                <a:srgbClr val="000000"/>
              </a:solidFill>
              <a:effectLst/>
              <a:latin typeface="Times New Roman" panose="02020603050405020304" pitchFamily="18" charset="0"/>
              <a:ea typeface="SimHei" panose="02010609060101010101" pitchFamily="49" charset="-122"/>
            </a:endParaRPr>
          </a:p>
          <a:p>
            <a:endParaRPr lang="en-NZ" sz="1600" dirty="0">
              <a:effectLst/>
              <a:latin typeface="Times New Roman" panose="02020603050405020304" pitchFamily="18" charset="0"/>
              <a:ea typeface="Calibri" panose="020F0502020204030204" pitchFamily="34" charset="0"/>
            </a:endParaRPr>
          </a:p>
          <a:p>
            <a:endParaRPr lang="en-US" sz="160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94156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Rectangle 4"/>
          <p:cNvSpPr>
            <a:spLocks noChangeArrowheads="1"/>
          </p:cNvSpPr>
          <p:nvPr/>
        </p:nvSpPr>
        <p:spPr bwMode="auto">
          <a:xfrm>
            <a:off x="1524000" y="910252"/>
            <a:ext cx="9144000" cy="830997"/>
          </a:xfrm>
          <a:prstGeom prst="rect">
            <a:avLst/>
          </a:prstGeom>
          <a:noFill/>
          <a:ln>
            <a:noFill/>
          </a:ln>
          <a:effectLst>
            <a:prstShdw prst="shdw17" dist="17961" dir="2700000">
              <a:schemeClr val="bg1">
                <a:gamma/>
                <a:shade val="60000"/>
                <a:invGamma/>
              </a:schemeClr>
            </a:prst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spAutoFit/>
          </a:bodyPr>
          <a:lstStyle/>
          <a:p>
            <a:pPr algn="ctr"/>
            <a:r>
              <a:rPr lang="fr-FR" sz="4800" b="1" dirty="0" err="1">
                <a:latin typeface="Palatino Linotype" pitchFamily="18" charset="0"/>
              </a:rPr>
              <a:t>Results</a:t>
            </a:r>
            <a:r>
              <a:rPr lang="fr-FR" sz="4800" b="1" dirty="0">
                <a:latin typeface="Palatino Linotype" pitchFamily="18" charset="0"/>
              </a:rPr>
              <a:t> of Objective 1</a:t>
            </a:r>
          </a:p>
        </p:txBody>
      </p:sp>
      <p:sp>
        <p:nvSpPr>
          <p:cNvPr id="5" name="Moins 4"/>
          <p:cNvSpPr/>
          <p:nvPr/>
        </p:nvSpPr>
        <p:spPr>
          <a:xfrm>
            <a:off x="191344" y="3019920"/>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5303912" y="5013177"/>
            <a:ext cx="432048" cy="249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37C192B6-228A-605D-ACD9-AA5801915CCB}"/>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8FAA6A6D-B0AF-4076-90F5-E59A3990FA89}"/>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Espace réservé du contenu 2">
            <a:extLst>
              <a:ext uri="{FF2B5EF4-FFF2-40B4-BE49-F238E27FC236}">
                <a16:creationId xmlns:a16="http://schemas.microsoft.com/office/drawing/2014/main" id="{A4B12579-A63E-B625-B1F4-69D39EEF53F4}"/>
              </a:ext>
            </a:extLst>
          </p:cNvPr>
          <p:cNvSpPr txBox="1">
            <a:spLocks/>
          </p:cNvSpPr>
          <p:nvPr/>
        </p:nvSpPr>
        <p:spPr>
          <a:xfrm>
            <a:off x="1765673" y="3505240"/>
            <a:ext cx="8732662" cy="1130666"/>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Objective 1: </a:t>
            </a:r>
            <a:r>
              <a:rPr lang="en-US" sz="2400" dirty="0">
                <a:latin typeface="Times New Roman" panose="02020603050405020304" pitchFamily="18" charset="0"/>
                <a:cs typeface="Times New Roman" panose="02020603050405020304" pitchFamily="18" charset="0"/>
              </a:rPr>
              <a:t>Using one single representative dataset, document the model building decision process at each stage of model development</a:t>
            </a:r>
            <a:endParaRPr lang="en-NZ"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4126235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57D4E0-DB18-A6A3-7514-C6742F2F9152}"/>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DC79F99C-7F97-6393-2196-5E25017FDEA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1 (1 / 11)</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i="0" u="sng" strike="noStrike" baseline="0" dirty="0">
                <a:latin typeface="Times New Roman" panose="02020603050405020304" pitchFamily="18" charset="0"/>
              </a:rPr>
              <a:t>Workshop Objective</a:t>
            </a:r>
            <a:r>
              <a:rPr lang="en-US" sz="1600" b="1" i="0" u="sng" strike="noStrike" dirty="0">
                <a:latin typeface="Times New Roman" panose="02020603050405020304" pitchFamily="18" charset="0"/>
              </a:rPr>
              <a:t> 1 addressed with Replicate #2</a:t>
            </a:r>
          </a:p>
          <a:p>
            <a:r>
              <a:rPr lang="en-US" sz="1600" dirty="0">
                <a:solidFill>
                  <a:srgbClr val="0070C0"/>
                </a:solidFill>
                <a:latin typeface="Times New Roman" panose="02020603050405020304" pitchFamily="18" charset="0"/>
              </a:rPr>
              <a:t>One-area</a:t>
            </a:r>
            <a:r>
              <a:rPr lang="en-US" sz="1600" dirty="0">
                <a:latin typeface="Times New Roman" panose="02020603050405020304" pitchFamily="18" charset="0"/>
              </a:rPr>
              <a:t> and </a:t>
            </a:r>
            <a:r>
              <a:rPr lang="en-US" sz="1600" dirty="0">
                <a:solidFill>
                  <a:srgbClr val="FF0000"/>
                </a:solidFill>
                <a:latin typeface="Times New Roman" panose="02020603050405020304" pitchFamily="18" charset="0"/>
              </a:rPr>
              <a:t>four-area</a:t>
            </a:r>
            <a:r>
              <a:rPr lang="en-US" sz="1600" dirty="0">
                <a:latin typeface="Times New Roman" panose="02020603050405020304" pitchFamily="18" charset="0"/>
              </a:rPr>
              <a:t> CASAL models run both in the Maximum Posterior Density (MPD) and Markov Chain Monte Carlo (MCMC) modes </a:t>
            </a:r>
          </a:p>
          <a:p>
            <a:endParaRPr lang="en-US" sz="1600" u="sng" dirty="0">
              <a:latin typeface="Times New Roman" panose="02020603050405020304" pitchFamily="18" charset="0"/>
            </a:endParaRPr>
          </a:p>
          <a:p>
            <a:r>
              <a:rPr lang="en-US" sz="1600" u="sng" dirty="0">
                <a:latin typeface="Times New Roman" panose="02020603050405020304" pitchFamily="18" charset="0"/>
              </a:rPr>
              <a:t>Diagnostics examined – See the “extra slides” at the bottom of this presentation:</a:t>
            </a:r>
          </a:p>
          <a:p>
            <a:r>
              <a:rPr lang="fr-FR" sz="1600" dirty="0">
                <a:latin typeface="Times New Roman" panose="02020603050405020304" pitchFamily="18" charset="0"/>
                <a:cs typeface="Times New Roman" panose="02020603050405020304" pitchFamily="18" charset="0"/>
              </a:rPr>
              <a:t>Pearson </a:t>
            </a:r>
            <a:r>
              <a:rPr lang="fr-FR" sz="1600" dirty="0" err="1">
                <a:latin typeface="Times New Roman" panose="02020603050405020304" pitchFamily="18" charset="0"/>
                <a:cs typeface="Times New Roman" panose="02020603050405020304" pitchFamily="18" charset="0"/>
              </a:rPr>
              <a:t>residuals</a:t>
            </a:r>
            <a:r>
              <a:rPr lang="fr-FR" sz="1600" dirty="0">
                <a:latin typeface="Times New Roman" panose="02020603050405020304" pitchFamily="18" charset="0"/>
                <a:cs typeface="Times New Roman" panose="02020603050405020304" pitchFamily="18" charset="0"/>
              </a:rPr>
              <a:t> of the proportions-at-</a:t>
            </a:r>
            <a:r>
              <a:rPr lang="fr-FR" sz="1600" dirty="0" err="1">
                <a:latin typeface="Times New Roman" panose="02020603050405020304" pitchFamily="18" charset="0"/>
                <a:cs typeface="Times New Roman" panose="02020603050405020304" pitchFamily="18" charset="0"/>
              </a:rPr>
              <a:t>age</a:t>
            </a:r>
            <a:r>
              <a:rPr lang="fr-FR" sz="1600" dirty="0">
                <a:latin typeface="Times New Roman" panose="02020603050405020304" pitchFamily="18" charset="0"/>
                <a:cs typeface="Times New Roman" panose="02020603050405020304" pitchFamily="18" charset="0"/>
              </a:rPr>
              <a:t>, </a:t>
            </a:r>
            <a:r>
              <a:rPr lang="fr-FR" sz="1600" dirty="0" err="1">
                <a:latin typeface="Times New Roman" panose="02020603050405020304" pitchFamily="18" charset="0"/>
                <a:cs typeface="Times New Roman" panose="02020603050405020304" pitchFamily="18" charset="0"/>
              </a:rPr>
              <a:t>expected</a:t>
            </a:r>
            <a:r>
              <a:rPr lang="fr-FR" sz="1600" dirty="0">
                <a:latin typeface="Times New Roman" panose="02020603050405020304" pitchFamily="18" charset="0"/>
                <a:cs typeface="Times New Roman" panose="02020603050405020304" pitchFamily="18" charset="0"/>
              </a:rPr>
              <a:t> and </a:t>
            </a:r>
            <a:r>
              <a:rPr lang="fr-FR" sz="1600" dirty="0" err="1">
                <a:latin typeface="Times New Roman" panose="02020603050405020304" pitchFamily="18" charset="0"/>
                <a:cs typeface="Times New Roman" panose="02020603050405020304" pitchFamily="18" charset="0"/>
              </a:rPr>
              <a:t>observed</a:t>
            </a:r>
            <a:r>
              <a:rPr lang="fr-FR" sz="1600" dirty="0">
                <a:latin typeface="Times New Roman" panose="02020603050405020304" pitchFamily="18" charset="0"/>
                <a:cs typeface="Times New Roman" panose="02020603050405020304" pitchFamily="18" charset="0"/>
              </a:rPr>
              <a:t> proportions-at-</a:t>
            </a:r>
            <a:r>
              <a:rPr lang="fr-FR" sz="1600" dirty="0" err="1">
                <a:latin typeface="Times New Roman" panose="02020603050405020304" pitchFamily="18" charset="0"/>
                <a:cs typeface="Times New Roman" panose="02020603050405020304" pitchFamily="18" charset="0"/>
              </a:rPr>
              <a:t>age</a:t>
            </a:r>
            <a:r>
              <a:rPr lang="fr-FR" sz="1600" dirty="0">
                <a:latin typeface="Times New Roman" panose="02020603050405020304" pitchFamily="18" charset="0"/>
                <a:cs typeface="Times New Roman" panose="02020603050405020304" pitchFamily="18" charset="0"/>
              </a:rPr>
              <a:t> for the </a:t>
            </a:r>
            <a:r>
              <a:rPr lang="fr-FR" sz="1600" dirty="0" err="1">
                <a:latin typeface="Times New Roman" panose="02020603050405020304" pitchFamily="18" charset="0"/>
                <a:cs typeface="Times New Roman" panose="02020603050405020304" pitchFamily="18" charset="0"/>
              </a:rPr>
              <a:t>different</a:t>
            </a:r>
            <a:r>
              <a:rPr lang="fr-FR" sz="1600" dirty="0">
                <a:latin typeface="Times New Roman" panose="02020603050405020304" pitchFamily="18" charset="0"/>
                <a:cs typeface="Times New Roman" panose="02020603050405020304" pitchFamily="18" charset="0"/>
              </a:rPr>
              <a:t> </a:t>
            </a:r>
            <a:r>
              <a:rPr lang="fr-FR" sz="1600" dirty="0" err="1">
                <a:latin typeface="Times New Roman" panose="02020603050405020304" pitchFamily="18" charset="0"/>
                <a:cs typeface="Times New Roman" panose="02020603050405020304" pitchFamily="18" charset="0"/>
              </a:rPr>
              <a:t>fleets</a:t>
            </a:r>
            <a:r>
              <a:rPr lang="fr-FR" sz="1600" dirty="0">
                <a:latin typeface="Times New Roman" panose="02020603050405020304" pitchFamily="18" charset="0"/>
                <a:cs typeface="Times New Roman" panose="02020603050405020304" pitchFamily="18" charset="0"/>
              </a:rPr>
              <a:t>, </a:t>
            </a:r>
            <a:r>
              <a:rPr lang="fr-FR" sz="1600" dirty="0" err="1">
                <a:latin typeface="Times New Roman" panose="02020603050405020304" pitchFamily="18" charset="0"/>
                <a:cs typeface="Times New Roman" panose="02020603050405020304" pitchFamily="18" charset="0"/>
              </a:rPr>
              <a:t>bubble</a:t>
            </a:r>
            <a:r>
              <a:rPr lang="fr-FR" sz="1600" dirty="0">
                <a:latin typeface="Times New Roman" panose="02020603050405020304" pitchFamily="18" charset="0"/>
                <a:cs typeface="Times New Roman" panose="02020603050405020304" pitchFamily="18" charset="0"/>
              </a:rPr>
              <a:t> plots of the Pearson </a:t>
            </a:r>
            <a:r>
              <a:rPr lang="fr-FR" sz="1600" dirty="0" err="1">
                <a:latin typeface="Times New Roman" panose="02020603050405020304" pitchFamily="18" charset="0"/>
                <a:cs typeface="Times New Roman" panose="02020603050405020304" pitchFamily="18" charset="0"/>
              </a:rPr>
              <a:t>age</a:t>
            </a:r>
            <a:r>
              <a:rPr lang="fr-FR" sz="1600" dirty="0">
                <a:latin typeface="Times New Roman" panose="02020603050405020304" pitchFamily="18" charset="0"/>
                <a:cs typeface="Times New Roman" panose="02020603050405020304" pitchFamily="18" charset="0"/>
              </a:rPr>
              <a:t> </a:t>
            </a:r>
            <a:r>
              <a:rPr lang="fr-FR" sz="1600" dirty="0" err="1">
                <a:latin typeface="Times New Roman" panose="02020603050405020304" pitchFamily="18" charset="0"/>
                <a:cs typeface="Times New Roman" panose="02020603050405020304" pitchFamily="18" charset="0"/>
              </a:rPr>
              <a:t>residuals</a:t>
            </a:r>
            <a:endParaRPr lang="fr-FR"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Boxplots of the observed age frequencies in the different fleets shown together with maximum MPD fits, trend in the 90</a:t>
            </a:r>
            <a:r>
              <a:rPr lang="en-US" sz="1600" baseline="30000" dirty="0">
                <a:latin typeface="Times New Roman" panose="02020603050405020304" pitchFamily="18" charset="0"/>
                <a:cs typeface="Times New Roman" panose="02020603050405020304" pitchFamily="18" charset="0"/>
              </a:rPr>
              <a:t>th</a:t>
            </a:r>
            <a:r>
              <a:rPr lang="en-US" sz="1600" dirty="0">
                <a:latin typeface="Times New Roman" panose="02020603050405020304" pitchFamily="18" charset="0"/>
                <a:cs typeface="Times New Roman" panose="02020603050405020304" pitchFamily="18" charset="0"/>
              </a:rPr>
              <a:t> percentile of the observed age frequency in the different fleets shown together with MPD fit </a:t>
            </a:r>
          </a:p>
          <a:p>
            <a:r>
              <a:rPr lang="en-US" sz="1600" dirty="0">
                <a:latin typeface="Times New Roman" panose="02020603050405020304" pitchFamily="18" charset="0"/>
                <a:cs typeface="Times New Roman" panose="02020603050405020304" pitchFamily="18" charset="0"/>
              </a:rPr>
              <a:t>Observed versus expected number of tags recaptured by tag recapture year for each tag release year</a:t>
            </a:r>
          </a:p>
          <a:p>
            <a:r>
              <a:rPr lang="en-US" sz="1600" dirty="0">
                <a:latin typeface="Times New Roman" panose="02020603050405020304" pitchFamily="18" charset="0"/>
                <a:cs typeface="Times New Roman" panose="02020603050405020304" pitchFamily="18" charset="0"/>
              </a:rPr>
              <a:t>Observed versus expected number of tags recaptured by tag recapture year for each tag release year</a:t>
            </a:r>
          </a:p>
          <a:p>
            <a:r>
              <a:rPr lang="en-US" sz="1600" dirty="0">
                <a:latin typeface="Times New Roman" panose="02020603050405020304" pitchFamily="18" charset="0"/>
                <a:cs typeface="Times New Roman" panose="02020603050405020304" pitchFamily="18" charset="0"/>
              </a:rPr>
              <a:t>Observed versus expected median ages of tag recaptures for each tag release year</a:t>
            </a:r>
          </a:p>
          <a:p>
            <a:r>
              <a:rPr lang="en-US" sz="1600" dirty="0">
                <a:latin typeface="Times New Roman" panose="02020603050405020304" pitchFamily="18" charset="0"/>
                <a:cs typeface="Times New Roman" panose="02020603050405020304" pitchFamily="18" charset="0"/>
              </a:rPr>
              <a:t>Expected minus observed number of tagged fish recaptured each year per year of release</a:t>
            </a:r>
            <a:endParaRPr lang="fr-FR" sz="1600" dirty="0">
              <a:latin typeface="Times New Roman" panose="02020603050405020304" pitchFamily="18" charset="0"/>
              <a:cs typeface="Times New Roman" panose="02020603050405020304" pitchFamily="18" charset="0"/>
            </a:endParaRPr>
          </a:p>
          <a:p>
            <a:r>
              <a:rPr lang="fr-FR" sz="1600" dirty="0">
                <a:latin typeface="Times New Roman" panose="02020603050405020304" pitchFamily="18" charset="0"/>
                <a:cs typeface="Times New Roman" panose="02020603050405020304" pitchFamily="18" charset="0"/>
              </a:rPr>
              <a:t>Pearson tag recapture </a:t>
            </a:r>
            <a:r>
              <a:rPr lang="fr-FR" sz="1600" dirty="0" err="1">
                <a:latin typeface="Times New Roman" panose="02020603050405020304" pitchFamily="18" charset="0"/>
                <a:cs typeface="Times New Roman" panose="02020603050405020304" pitchFamily="18" charset="0"/>
              </a:rPr>
              <a:t>residuals</a:t>
            </a:r>
            <a:endParaRPr lang="fr-FR" sz="1600" dirty="0">
              <a:latin typeface="Times New Roman" panose="02020603050405020304" pitchFamily="18" charset="0"/>
              <a:cs typeface="Times New Roman" panose="02020603050405020304" pitchFamily="18" charset="0"/>
            </a:endParaRPr>
          </a:p>
          <a:p>
            <a:r>
              <a:rPr lang="fr-FR" sz="1600" dirty="0">
                <a:latin typeface="Times New Roman" panose="02020603050405020304" pitchFamily="18" charset="0"/>
                <a:cs typeface="Times New Roman" panose="02020603050405020304" pitchFamily="18" charset="0"/>
              </a:rPr>
              <a:t>MCMC </a:t>
            </a:r>
            <a:r>
              <a:rPr lang="fr-FR" sz="1600" dirty="0" err="1">
                <a:latin typeface="Times New Roman" panose="02020603050405020304" pitchFamily="18" charset="0"/>
                <a:cs typeface="Times New Roman" panose="02020603050405020304" pitchFamily="18" charset="0"/>
              </a:rPr>
              <a:t>posterior</a:t>
            </a:r>
            <a:r>
              <a:rPr lang="fr-FR" sz="1600" dirty="0">
                <a:latin typeface="Times New Roman" panose="02020603050405020304" pitchFamily="18" charset="0"/>
                <a:cs typeface="Times New Roman" panose="02020603050405020304" pitchFamily="18" charset="0"/>
              </a:rPr>
              <a:t> trace plots, MCMC diagnostics</a:t>
            </a:r>
          </a:p>
          <a:p>
            <a:r>
              <a:rPr lang="en-US" sz="1600" dirty="0">
                <a:latin typeface="Times New Roman" panose="02020603050405020304" pitchFamily="18" charset="0"/>
                <a:cs typeface="Times New Roman" panose="02020603050405020304" pitchFamily="18" charset="0"/>
              </a:rPr>
              <a:t>MCMC predicted median ages vs. and observed median ages in the catch in the different fleets</a:t>
            </a:r>
          </a:p>
          <a:p>
            <a:endParaRPr lang="en-US" sz="1600" dirty="0">
              <a:effectLst/>
              <a:latin typeface="Times New Roman" panose="02020603050405020304" pitchFamily="18" charset="0"/>
              <a:ea typeface="Calibri" panose="020F0502020204030204" pitchFamily="34" charset="0"/>
            </a:endParaRPr>
          </a:p>
          <a:p>
            <a:endParaRPr lang="en-US" sz="1600" dirty="0">
              <a:solidFill>
                <a:srgbClr val="000000"/>
              </a:solidFill>
              <a:effectLst/>
              <a:latin typeface="Times New Roman" panose="02020603050405020304" pitchFamily="18" charset="0"/>
              <a:ea typeface="SimHei" panose="02010609060101010101" pitchFamily="49" charset="-122"/>
            </a:endParaRPr>
          </a:p>
          <a:p>
            <a:endParaRPr lang="en-NZ" sz="1600" dirty="0">
              <a:effectLst/>
              <a:latin typeface="Times New Roman" panose="02020603050405020304" pitchFamily="18" charset="0"/>
              <a:ea typeface="Calibri" panose="020F0502020204030204" pitchFamily="34" charset="0"/>
            </a:endParaRPr>
          </a:p>
          <a:p>
            <a:endParaRPr lang="en-US" sz="160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54923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20F147-FB72-C341-07EF-3A604FEB52C6}"/>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2" name="Picture 11">
            <a:extLst>
              <a:ext uri="{FF2B5EF4-FFF2-40B4-BE49-F238E27FC236}">
                <a16:creationId xmlns:a16="http://schemas.microsoft.com/office/drawing/2014/main" id="{6410CC8C-AE67-763D-F952-AAEB72F9A4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708" y="2277188"/>
            <a:ext cx="3022092" cy="2137410"/>
          </a:xfrm>
          <a:prstGeom prst="rect">
            <a:avLst/>
          </a:prstGeom>
        </p:spPr>
      </p:pic>
      <p:pic>
        <p:nvPicPr>
          <p:cNvPr id="17" name="Picture 16">
            <a:extLst>
              <a:ext uri="{FF2B5EF4-FFF2-40B4-BE49-F238E27FC236}">
                <a16:creationId xmlns:a16="http://schemas.microsoft.com/office/drawing/2014/main" id="{C23FAF1D-7088-E1FB-3CB2-E845AB023B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6799" y="2271704"/>
            <a:ext cx="3022092" cy="2137410"/>
          </a:xfrm>
          <a:prstGeom prst="rect">
            <a:avLst/>
          </a:prstGeom>
        </p:spPr>
      </p:pic>
      <p:pic>
        <p:nvPicPr>
          <p:cNvPr id="14" name="Picture 13">
            <a:extLst>
              <a:ext uri="{FF2B5EF4-FFF2-40B4-BE49-F238E27FC236}">
                <a16:creationId xmlns:a16="http://schemas.microsoft.com/office/drawing/2014/main" id="{19B66289-6D0E-13FD-B2CC-37AD162AA5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6799" y="4167275"/>
            <a:ext cx="3022092" cy="2137410"/>
          </a:xfrm>
          <a:prstGeom prst="rect">
            <a:avLst/>
          </a:prstGeom>
        </p:spPr>
      </p:pic>
      <p:pic>
        <p:nvPicPr>
          <p:cNvPr id="11" name="Picture 10">
            <a:extLst>
              <a:ext uri="{FF2B5EF4-FFF2-40B4-BE49-F238E27FC236}">
                <a16:creationId xmlns:a16="http://schemas.microsoft.com/office/drawing/2014/main" id="{FBAA30D7-D3C9-ABBD-25BC-178942223E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24708" y="4172760"/>
            <a:ext cx="3022092" cy="2137410"/>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1 (2 / 11)</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8" y="856396"/>
            <a:ext cx="9120039"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SSBs, Initial SSB (B0), initial recruitment (R0), current SSB (B2021), and current stock status (B2021 over B0) are all slightly higher for the </a:t>
            </a:r>
            <a:r>
              <a:rPr lang="en-US" sz="1800" dirty="0">
                <a:solidFill>
                  <a:srgbClr val="FF0000"/>
                </a:solidFill>
                <a:latin typeface="Times New Roman" panose="02020603050405020304" pitchFamily="18" charset="0"/>
                <a:cs typeface="Times New Roman" panose="02020603050405020304" pitchFamily="18" charset="0"/>
              </a:rPr>
              <a:t>four-area model</a:t>
            </a:r>
            <a:r>
              <a:rPr lang="en-US" sz="1800" dirty="0">
                <a:latin typeface="Times New Roman" panose="02020603050405020304" pitchFamily="18" charset="0"/>
                <a:cs typeface="Times New Roman" panose="02020603050405020304" pitchFamily="18" charset="0"/>
              </a:rPr>
              <a:t> than for the </a:t>
            </a:r>
            <a:r>
              <a:rPr lang="en-US" sz="1800" dirty="0">
                <a:solidFill>
                  <a:srgbClr val="0070C0"/>
                </a:solidFill>
                <a:latin typeface="Times New Roman" panose="02020603050405020304" pitchFamily="18" charset="0"/>
                <a:cs typeface="Times New Roman" panose="02020603050405020304" pitchFamily="18" charset="0"/>
              </a:rPr>
              <a:t>one-area model</a:t>
            </a:r>
          </a:p>
        </p:txBody>
      </p:sp>
      <p:graphicFrame>
        <p:nvGraphicFramePr>
          <p:cNvPr id="2" name="Table 1">
            <a:extLst>
              <a:ext uri="{FF2B5EF4-FFF2-40B4-BE49-F238E27FC236}">
                <a16:creationId xmlns:a16="http://schemas.microsoft.com/office/drawing/2014/main" id="{B1A3A52A-68B1-0CFA-53C9-B0A5784D2F87}"/>
              </a:ext>
            </a:extLst>
          </p:cNvPr>
          <p:cNvGraphicFramePr>
            <a:graphicFrameLocks noGrp="1"/>
          </p:cNvGraphicFramePr>
          <p:nvPr>
            <p:extLst>
              <p:ext uri="{D42A27DB-BD31-4B8C-83A1-F6EECF244321}">
                <p14:modId xmlns:p14="http://schemas.microsoft.com/office/powerpoint/2010/main" val="1567595596"/>
              </p:ext>
            </p:extLst>
          </p:nvPr>
        </p:nvGraphicFramePr>
        <p:xfrm>
          <a:off x="7618702" y="3273474"/>
          <a:ext cx="3987134" cy="1400114"/>
        </p:xfrm>
        <a:graphic>
          <a:graphicData uri="http://schemas.openxmlformats.org/drawingml/2006/table">
            <a:tbl>
              <a:tblPr firstRow="1" firstCol="1" bandRow="1">
                <a:tableStyleId>{5C22544A-7EE6-4342-B048-85BDC9FD1C3A}</a:tableStyleId>
              </a:tblPr>
              <a:tblGrid>
                <a:gridCol w="1613220">
                  <a:extLst>
                    <a:ext uri="{9D8B030D-6E8A-4147-A177-3AD203B41FA5}">
                      <a16:colId xmlns:a16="http://schemas.microsoft.com/office/drawing/2014/main" val="658478633"/>
                    </a:ext>
                  </a:extLst>
                </a:gridCol>
                <a:gridCol w="1151784">
                  <a:extLst>
                    <a:ext uri="{9D8B030D-6E8A-4147-A177-3AD203B41FA5}">
                      <a16:colId xmlns:a16="http://schemas.microsoft.com/office/drawing/2014/main" val="958308474"/>
                    </a:ext>
                  </a:extLst>
                </a:gridCol>
                <a:gridCol w="1222130">
                  <a:extLst>
                    <a:ext uri="{9D8B030D-6E8A-4147-A177-3AD203B41FA5}">
                      <a16:colId xmlns:a16="http://schemas.microsoft.com/office/drawing/2014/main" val="3130580225"/>
                    </a:ext>
                  </a:extLst>
                </a:gridCol>
              </a:tblGrid>
              <a:tr h="0">
                <a:tc>
                  <a:txBody>
                    <a:bodyPr/>
                    <a:lstStyle/>
                    <a:p>
                      <a:pPr algn="l">
                        <a:lnSpc>
                          <a:spcPct val="115000"/>
                        </a:lnSpc>
                        <a:spcAft>
                          <a:spcPts val="1000"/>
                        </a:spcAft>
                      </a:pPr>
                      <a:r>
                        <a:rPr lang="fr-FR" sz="1400">
                          <a:effectLst/>
                        </a:rPr>
                        <a:t> </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fr-FR" sz="1400" dirty="0">
                          <a:solidFill>
                            <a:srgbClr val="FF0000"/>
                          </a:solidFill>
                          <a:effectLst/>
                        </a:rPr>
                        <a:t>Four-area model</a:t>
                      </a:r>
                      <a:endParaRPr lang="en-NZ"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fr-FR" sz="1400" dirty="0">
                          <a:solidFill>
                            <a:schemeClr val="accent3"/>
                          </a:solidFill>
                          <a:effectLst/>
                        </a:rPr>
                        <a:t>One-area model</a:t>
                      </a:r>
                      <a:endParaRPr lang="en-NZ" sz="140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3928604"/>
                  </a:ext>
                </a:extLst>
              </a:tr>
              <a:tr h="0">
                <a:tc>
                  <a:txBody>
                    <a:bodyPr/>
                    <a:lstStyle/>
                    <a:p>
                      <a:pPr algn="l">
                        <a:lnSpc>
                          <a:spcPct val="115000"/>
                        </a:lnSpc>
                        <a:spcAft>
                          <a:spcPts val="1000"/>
                        </a:spcAft>
                      </a:pPr>
                      <a:r>
                        <a:rPr lang="fr-FR" sz="1400">
                          <a:effectLst/>
                        </a:rPr>
                        <a:t>B0 (t)</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fr-FR" sz="1400">
                          <a:effectLst/>
                        </a:rPr>
                        <a:t>29 223</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fr-FR" sz="1400">
                          <a:effectLst/>
                        </a:rPr>
                        <a:t>28 287</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3472170"/>
                  </a:ext>
                </a:extLst>
              </a:tr>
              <a:tr h="0">
                <a:tc>
                  <a:txBody>
                    <a:bodyPr/>
                    <a:lstStyle/>
                    <a:p>
                      <a:pPr algn="l">
                        <a:lnSpc>
                          <a:spcPct val="115000"/>
                        </a:lnSpc>
                        <a:spcAft>
                          <a:spcPts val="1000"/>
                        </a:spcAft>
                      </a:pPr>
                      <a:r>
                        <a:rPr lang="fr-FR" sz="1400" dirty="0">
                          <a:effectLst/>
                        </a:rPr>
                        <a:t>R0 (</a:t>
                      </a:r>
                      <a:r>
                        <a:rPr lang="fr-FR" sz="1400" dirty="0" err="1">
                          <a:effectLst/>
                        </a:rPr>
                        <a:t>number</a:t>
                      </a:r>
                      <a:r>
                        <a:rPr lang="fr-FR" sz="1400" dirty="0">
                          <a:effectLst/>
                        </a:rPr>
                        <a:t> of </a:t>
                      </a:r>
                      <a:r>
                        <a:rPr lang="fr-FR" sz="1400" dirty="0" err="1">
                          <a:effectLst/>
                        </a:rPr>
                        <a:t>fish</a:t>
                      </a:r>
                      <a:r>
                        <a:rPr lang="fr-FR" sz="1400" dirty="0">
                          <a:effectLst/>
                        </a:rPr>
                        <a:t>)</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fr-FR" sz="1400">
                          <a:effectLst/>
                        </a:rPr>
                        <a:t>522 015</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fr-FR" sz="1400">
                          <a:effectLst/>
                        </a:rPr>
                        <a:t>505 293</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90854411"/>
                  </a:ext>
                </a:extLst>
              </a:tr>
              <a:tr h="0">
                <a:tc>
                  <a:txBody>
                    <a:bodyPr/>
                    <a:lstStyle/>
                    <a:p>
                      <a:pPr algn="l">
                        <a:lnSpc>
                          <a:spcPct val="115000"/>
                        </a:lnSpc>
                        <a:spcAft>
                          <a:spcPts val="1000"/>
                        </a:spcAft>
                      </a:pPr>
                      <a:r>
                        <a:rPr lang="fr-FR" sz="1400">
                          <a:effectLst/>
                        </a:rPr>
                        <a:t>B2021 (t)</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fr-FR" sz="1400">
                          <a:effectLst/>
                        </a:rPr>
                        <a:t>8539</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fr-FR" sz="1400">
                          <a:effectLst/>
                        </a:rPr>
                        <a:t>7817</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0363040"/>
                  </a:ext>
                </a:extLst>
              </a:tr>
              <a:tr h="0">
                <a:tc>
                  <a:txBody>
                    <a:bodyPr/>
                    <a:lstStyle/>
                    <a:p>
                      <a:pPr algn="l">
                        <a:lnSpc>
                          <a:spcPct val="115000"/>
                        </a:lnSpc>
                        <a:spcAft>
                          <a:spcPts val="1000"/>
                        </a:spcAft>
                      </a:pPr>
                      <a:r>
                        <a:rPr lang="fr-FR" sz="1400" dirty="0">
                          <a:effectLst/>
                        </a:rPr>
                        <a:t>B2021 / B0</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fr-FR" sz="1400">
                          <a:effectLst/>
                        </a:rPr>
                        <a:t>0.292</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fr-FR" sz="1400" dirty="0">
                          <a:effectLst/>
                        </a:rPr>
                        <a:t>0.276</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0962126"/>
                  </a:ext>
                </a:extLst>
              </a:tr>
            </a:tbl>
          </a:graphicData>
        </a:graphic>
      </p:graphicFrame>
      <p:sp>
        <p:nvSpPr>
          <p:cNvPr id="21" name="TextBox 20">
            <a:extLst>
              <a:ext uri="{FF2B5EF4-FFF2-40B4-BE49-F238E27FC236}">
                <a16:creationId xmlns:a16="http://schemas.microsoft.com/office/drawing/2014/main" id="{F961A006-3B91-D03E-BA90-5507F986817E}"/>
              </a:ext>
            </a:extLst>
          </p:cNvPr>
          <p:cNvSpPr txBox="1"/>
          <p:nvPr/>
        </p:nvSpPr>
        <p:spPr>
          <a:xfrm rot="16200000" flipH="1">
            <a:off x="-5423" y="3078983"/>
            <a:ext cx="2137040" cy="523220"/>
          </a:xfrm>
          <a:prstGeom prst="rect">
            <a:avLst/>
          </a:prstGeom>
          <a:noFill/>
        </p:spPr>
        <p:txBody>
          <a:bodyPr wrap="square" rtlCol="0">
            <a:spAutoFit/>
          </a:bodyPr>
          <a:lstStyle/>
          <a:p>
            <a:pPr algn="ctr"/>
            <a:r>
              <a:rPr lang="en-NZ" sz="1400" dirty="0">
                <a:latin typeface="Arial" panose="020B0604020202020204" pitchFamily="34" charset="0"/>
                <a:cs typeface="Arial" panose="020B0604020202020204" pitchFamily="34" charset="0"/>
              </a:rPr>
              <a:t>MPD results</a:t>
            </a:r>
          </a:p>
          <a:p>
            <a:pPr algn="ctr"/>
            <a:endParaRPr lang="en-NZ" sz="14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8A1ABBF2-3B80-9DE0-0CB8-923E11904F85}"/>
              </a:ext>
            </a:extLst>
          </p:cNvPr>
          <p:cNvSpPr txBox="1"/>
          <p:nvPr/>
        </p:nvSpPr>
        <p:spPr>
          <a:xfrm rot="16200000" flipH="1">
            <a:off x="-5425" y="4968701"/>
            <a:ext cx="2137040" cy="523220"/>
          </a:xfrm>
          <a:prstGeom prst="rect">
            <a:avLst/>
          </a:prstGeom>
          <a:noFill/>
        </p:spPr>
        <p:txBody>
          <a:bodyPr wrap="square" rtlCol="0">
            <a:spAutoFit/>
          </a:bodyPr>
          <a:lstStyle/>
          <a:p>
            <a:pPr algn="ctr"/>
            <a:r>
              <a:rPr lang="en-NZ" sz="1400" dirty="0">
                <a:latin typeface="Arial" panose="020B0604020202020204" pitchFamily="34" charset="0"/>
                <a:cs typeface="Arial" panose="020B0604020202020204" pitchFamily="34" charset="0"/>
              </a:rPr>
              <a:t>MCMC results</a:t>
            </a:r>
          </a:p>
          <a:p>
            <a:pPr algn="ctr"/>
            <a:endParaRPr lang="en-NZ" sz="14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373FAF8-773B-FA1E-2360-BAC8CEBB34A3}"/>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TextBox 4">
            <a:extLst>
              <a:ext uri="{FF2B5EF4-FFF2-40B4-BE49-F238E27FC236}">
                <a16:creationId xmlns:a16="http://schemas.microsoft.com/office/drawing/2014/main" id="{0667510E-DC4D-65EE-608A-7D082B03C6C2}"/>
              </a:ext>
            </a:extLst>
          </p:cNvPr>
          <p:cNvSpPr txBox="1"/>
          <p:nvPr/>
        </p:nvSpPr>
        <p:spPr>
          <a:xfrm flipH="1">
            <a:off x="7626563" y="2983448"/>
            <a:ext cx="3979273" cy="523220"/>
          </a:xfrm>
          <a:prstGeom prst="rect">
            <a:avLst/>
          </a:prstGeom>
          <a:noFill/>
        </p:spPr>
        <p:txBody>
          <a:bodyPr wrap="square" rtlCol="0">
            <a:spAutoFit/>
          </a:bodyPr>
          <a:lstStyle/>
          <a:p>
            <a:pPr algn="ctr"/>
            <a:r>
              <a:rPr lang="en-NZ" sz="1400" dirty="0">
                <a:latin typeface="Arial" panose="020B0604020202020204" pitchFamily="34" charset="0"/>
                <a:cs typeface="Arial" panose="020B0604020202020204" pitchFamily="34" charset="0"/>
              </a:rPr>
              <a:t>MPD results</a:t>
            </a:r>
          </a:p>
          <a:p>
            <a:pPr algn="ctr"/>
            <a:endParaRPr lang="en-NZ"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221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8741B0A-DFE7-0846-49A4-49CC016FCF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9717" y="2547157"/>
            <a:ext cx="3022092" cy="2137410"/>
          </a:xfrm>
          <a:prstGeom prst="rect">
            <a:avLst/>
          </a:prstGeom>
        </p:spPr>
      </p:pic>
      <p:pic>
        <p:nvPicPr>
          <p:cNvPr id="18" name="Picture 17">
            <a:extLst>
              <a:ext uri="{FF2B5EF4-FFF2-40B4-BE49-F238E27FC236}">
                <a16:creationId xmlns:a16="http://schemas.microsoft.com/office/drawing/2014/main" id="{8F403865-246A-BE43-E645-BDB1C0F406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9136" y="4575223"/>
            <a:ext cx="3022092" cy="2137410"/>
          </a:xfrm>
          <a:prstGeom prst="rect">
            <a:avLst/>
          </a:prstGeom>
        </p:spPr>
      </p:pic>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1 (3 / 11)</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8" y="856396"/>
            <a:ext cx="9120039" cy="338555"/>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Looking at MCMC results, we can observe that B0, R0, B2021 and current stock status (B2021 over B0) are all slightly higher for the </a:t>
            </a:r>
            <a:r>
              <a:rPr lang="en-US" sz="1800" dirty="0">
                <a:solidFill>
                  <a:srgbClr val="FF0000"/>
                </a:solidFill>
                <a:latin typeface="Times New Roman" panose="02020603050405020304" pitchFamily="18" charset="0"/>
                <a:cs typeface="Times New Roman" panose="02020603050405020304" pitchFamily="18" charset="0"/>
              </a:rPr>
              <a:t>four-area model</a:t>
            </a:r>
            <a:r>
              <a:rPr lang="en-US" sz="1800" dirty="0">
                <a:latin typeface="Times New Roman" panose="02020603050405020304" pitchFamily="18" charset="0"/>
                <a:cs typeface="Times New Roman" panose="02020603050405020304" pitchFamily="18" charset="0"/>
              </a:rPr>
              <a:t> than for the </a:t>
            </a:r>
            <a:r>
              <a:rPr lang="en-US" sz="1800" dirty="0">
                <a:solidFill>
                  <a:srgbClr val="0070C0"/>
                </a:solidFill>
                <a:latin typeface="Times New Roman" panose="02020603050405020304" pitchFamily="18" charset="0"/>
                <a:cs typeface="Times New Roman" panose="02020603050405020304" pitchFamily="18" charset="0"/>
              </a:rPr>
              <a:t>one-area model</a:t>
            </a:r>
            <a:r>
              <a:rPr lang="en-US" sz="1800" dirty="0">
                <a:latin typeface="Times New Roman" panose="02020603050405020304" pitchFamily="18" charset="0"/>
                <a:cs typeface="Times New Roman" panose="02020603050405020304" pitchFamily="18" charset="0"/>
              </a:rPr>
              <a:t>, but are also less uncertain for the </a:t>
            </a:r>
            <a:r>
              <a:rPr lang="en-US" sz="1800" dirty="0">
                <a:solidFill>
                  <a:srgbClr val="FF0000"/>
                </a:solidFill>
                <a:latin typeface="Times New Roman" panose="02020603050405020304" pitchFamily="18" charset="0"/>
                <a:cs typeface="Times New Roman" panose="02020603050405020304" pitchFamily="18" charset="0"/>
              </a:rPr>
              <a:t>four-area model</a:t>
            </a:r>
            <a:r>
              <a:rPr lang="en-US" sz="1800" dirty="0">
                <a:solidFill>
                  <a:srgbClr val="0070C0"/>
                </a:solidFill>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(Although one can interpret that the </a:t>
            </a:r>
            <a:r>
              <a:rPr lang="en-US" sz="1800" dirty="0">
                <a:solidFill>
                  <a:srgbClr val="FF0000"/>
                </a:solidFill>
                <a:latin typeface="Times New Roman" panose="02020603050405020304" pitchFamily="18" charset="0"/>
                <a:cs typeface="Times New Roman" panose="02020603050405020304" pitchFamily="18" charset="0"/>
              </a:rPr>
              <a:t>four-area</a:t>
            </a:r>
            <a:r>
              <a:rPr lang="en-US" sz="1800" dirty="0">
                <a:latin typeface="Times New Roman" panose="02020603050405020304" pitchFamily="18" charset="0"/>
                <a:cs typeface="Times New Roman" panose="02020603050405020304" pitchFamily="18" charset="0"/>
              </a:rPr>
              <a:t> and </a:t>
            </a:r>
            <a:r>
              <a:rPr lang="en-US" sz="1800" dirty="0">
                <a:solidFill>
                  <a:srgbClr val="0070C0"/>
                </a:solidFill>
                <a:latin typeface="Times New Roman" panose="02020603050405020304" pitchFamily="18" charset="0"/>
                <a:cs typeface="Times New Roman" panose="02020603050405020304" pitchFamily="18" charset="0"/>
              </a:rPr>
              <a:t>one-area </a:t>
            </a:r>
            <a:r>
              <a:rPr lang="en-US" sz="1800" dirty="0">
                <a:latin typeface="Times New Roman" panose="02020603050405020304" pitchFamily="18" charset="0"/>
                <a:cs typeface="Times New Roman" panose="02020603050405020304" pitchFamily="18" charset="0"/>
              </a:rPr>
              <a:t>models estimated a similar current stock status (B2021 over B0) for TOA )</a:t>
            </a:r>
          </a:p>
        </p:txBody>
      </p:sp>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2" name="Picture 21">
            <a:extLst>
              <a:ext uri="{FF2B5EF4-FFF2-40B4-BE49-F238E27FC236}">
                <a16:creationId xmlns:a16="http://schemas.microsoft.com/office/drawing/2014/main" id="{84EE4010-26A3-8E97-149E-91B29555A1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7044" y="2547156"/>
            <a:ext cx="3022092" cy="2137410"/>
          </a:xfrm>
          <a:prstGeom prst="rect">
            <a:avLst/>
          </a:prstGeom>
        </p:spPr>
      </p:pic>
      <p:pic>
        <p:nvPicPr>
          <p:cNvPr id="25" name="Picture 24">
            <a:extLst>
              <a:ext uri="{FF2B5EF4-FFF2-40B4-BE49-F238E27FC236}">
                <a16:creationId xmlns:a16="http://schemas.microsoft.com/office/drawing/2014/main" id="{A43EAB33-F7CF-6B9E-A6BF-085550486D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7044" y="4575223"/>
            <a:ext cx="3022092" cy="2137410"/>
          </a:xfrm>
          <a:prstGeom prst="rect">
            <a:avLst/>
          </a:prstGeom>
        </p:spPr>
      </p:pic>
    </p:spTree>
    <p:extLst>
      <p:ext uri="{BB962C8B-B14F-4D97-AF65-F5344CB8AC3E}">
        <p14:creationId xmlns:p14="http://schemas.microsoft.com/office/powerpoint/2010/main" val="38292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0FC6AA1-1A9E-67B5-19EF-3F314C2CA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45168" y="2305264"/>
            <a:ext cx="4533138" cy="3206115"/>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1 (4 / 11)</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8" y="856396"/>
            <a:ext cx="9120039"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The </a:t>
            </a:r>
            <a:r>
              <a:rPr lang="en-US" sz="1800" dirty="0">
                <a:solidFill>
                  <a:srgbClr val="FF0000"/>
                </a:solidFill>
                <a:latin typeface="Times New Roman" panose="02020603050405020304" pitchFamily="18" charset="0"/>
                <a:cs typeface="Times New Roman" panose="02020603050405020304" pitchFamily="18" charset="0"/>
              </a:rPr>
              <a:t>four-area model</a:t>
            </a:r>
            <a:r>
              <a:rPr lang="en-US" sz="1800" dirty="0">
                <a:latin typeface="Times New Roman" panose="02020603050405020304" pitchFamily="18" charset="0"/>
                <a:cs typeface="Times New Roman" panose="02020603050405020304" pitchFamily="18" charset="0"/>
              </a:rPr>
              <a:t> usually estimated slightly higher annual fishing pressures than the </a:t>
            </a:r>
            <a:r>
              <a:rPr lang="en-US" sz="1800" dirty="0">
                <a:solidFill>
                  <a:srgbClr val="0070C0"/>
                </a:solidFill>
                <a:latin typeface="Times New Roman" panose="02020603050405020304" pitchFamily="18" charset="0"/>
                <a:cs typeface="Times New Roman" panose="02020603050405020304" pitchFamily="18" charset="0"/>
              </a:rPr>
              <a:t>one-area model</a:t>
            </a:r>
          </a:p>
        </p:txBody>
      </p:sp>
      <p:pic>
        <p:nvPicPr>
          <p:cNvPr id="20" name="Picture 19">
            <a:extLst>
              <a:ext uri="{FF2B5EF4-FFF2-40B4-BE49-F238E27FC236}">
                <a16:creationId xmlns:a16="http://schemas.microsoft.com/office/drawing/2014/main" id="{1AFACC0A-9F7B-51F8-090E-ECF88C43E6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325" y="2305264"/>
            <a:ext cx="4533138" cy="3206115"/>
          </a:xfrm>
          <a:prstGeom prst="rect">
            <a:avLst/>
          </a:prstGeom>
        </p:spPr>
      </p:pic>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0" name="TextBox 29">
            <a:extLst>
              <a:ext uri="{FF2B5EF4-FFF2-40B4-BE49-F238E27FC236}">
                <a16:creationId xmlns:a16="http://schemas.microsoft.com/office/drawing/2014/main" id="{774FC938-6242-D877-73D5-5092F9585B11}"/>
              </a:ext>
            </a:extLst>
          </p:cNvPr>
          <p:cNvSpPr txBox="1"/>
          <p:nvPr/>
        </p:nvSpPr>
        <p:spPr>
          <a:xfrm flipH="1">
            <a:off x="1812325" y="1759819"/>
            <a:ext cx="4533135" cy="338554"/>
          </a:xfrm>
          <a:prstGeom prst="rect">
            <a:avLst/>
          </a:prstGeom>
          <a:noFill/>
        </p:spPr>
        <p:txBody>
          <a:bodyPr wrap="square" rtlCol="0">
            <a:spAutoFit/>
          </a:bodyPr>
          <a:lstStyle/>
          <a:p>
            <a:pPr algn="ctr"/>
            <a:r>
              <a:rPr lang="en-NZ" sz="1600" b="1" dirty="0">
                <a:latin typeface="Arial" panose="020B0604020202020204" pitchFamily="34" charset="0"/>
                <a:cs typeface="Arial" panose="020B0604020202020204" pitchFamily="34" charset="0"/>
              </a:rPr>
              <a:t>MPD results</a:t>
            </a:r>
          </a:p>
        </p:txBody>
      </p:sp>
      <p:sp>
        <p:nvSpPr>
          <p:cNvPr id="32" name="TextBox 31">
            <a:extLst>
              <a:ext uri="{FF2B5EF4-FFF2-40B4-BE49-F238E27FC236}">
                <a16:creationId xmlns:a16="http://schemas.microsoft.com/office/drawing/2014/main" id="{17973A2F-2357-13F5-3C39-C36ECD14F456}"/>
              </a:ext>
            </a:extLst>
          </p:cNvPr>
          <p:cNvSpPr txBox="1"/>
          <p:nvPr/>
        </p:nvSpPr>
        <p:spPr>
          <a:xfrm flipH="1">
            <a:off x="6063860" y="1777274"/>
            <a:ext cx="4533135" cy="338554"/>
          </a:xfrm>
          <a:prstGeom prst="rect">
            <a:avLst/>
          </a:prstGeom>
          <a:noFill/>
        </p:spPr>
        <p:txBody>
          <a:bodyPr wrap="square" rtlCol="0">
            <a:spAutoFit/>
          </a:bodyPr>
          <a:lstStyle/>
          <a:p>
            <a:pPr algn="ctr"/>
            <a:r>
              <a:rPr lang="en-NZ" sz="1600" b="1" dirty="0">
                <a:latin typeface="Arial" panose="020B0604020202020204" pitchFamily="34" charset="0"/>
                <a:cs typeface="Arial" panose="020B0604020202020204" pitchFamily="34" charset="0"/>
              </a:rPr>
              <a:t>MCMC results</a:t>
            </a:r>
          </a:p>
        </p:txBody>
      </p:sp>
    </p:spTree>
    <p:extLst>
      <p:ext uri="{BB962C8B-B14F-4D97-AF65-F5344CB8AC3E}">
        <p14:creationId xmlns:p14="http://schemas.microsoft.com/office/powerpoint/2010/main" val="2120161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1 (5 / 11)</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8" y="856396"/>
            <a:ext cx="9120039" cy="25028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The trends in total catch for the RSR fleet (</a:t>
            </a:r>
            <a:r>
              <a:rPr lang="en-US" sz="1600" dirty="0">
                <a:solidFill>
                  <a:srgbClr val="0070C0"/>
                </a:solidFill>
                <a:latin typeface="Times New Roman" panose="02020603050405020304" pitchFamily="18" charset="0"/>
                <a:cs typeface="Times New Roman" panose="02020603050405020304" pitchFamily="18" charset="0"/>
              </a:rPr>
              <a:t>one-area model</a:t>
            </a:r>
            <a:r>
              <a:rPr lang="en-US" sz="1600" dirty="0">
                <a:latin typeface="Times New Roman" panose="02020603050405020304" pitchFamily="18" charset="0"/>
                <a:cs typeface="Times New Roman" panose="02020603050405020304" pitchFamily="18" charset="0"/>
              </a:rPr>
              <a:t>) are similar to the trends in total catch for the S70 fleet (main fleet in the </a:t>
            </a:r>
            <a:r>
              <a:rPr lang="en-US" sz="1600" dirty="0">
                <a:solidFill>
                  <a:srgbClr val="FF0000"/>
                </a:solidFill>
                <a:latin typeface="Times New Roman" panose="02020603050405020304" pitchFamily="18" charset="0"/>
                <a:cs typeface="Times New Roman" panose="02020603050405020304" pitchFamily="18" charset="0"/>
              </a:rPr>
              <a:t>four-area model</a:t>
            </a:r>
            <a:r>
              <a:rPr lang="en-US" sz="1600" dirty="0">
                <a:latin typeface="Times New Roman" panose="02020603050405020304" pitchFamily="18" charset="0"/>
                <a:cs typeface="Times New Roman" panose="02020603050405020304" pitchFamily="18" charset="0"/>
              </a:rPr>
              <a:t>): Increase between 1997 and 2021 that reflects the tendency for fishing effort to have concentrated on the RSR Slope since the inception of the longline fishery</a:t>
            </a:r>
          </a:p>
          <a:p>
            <a:r>
              <a:rPr lang="en-US" sz="1600" dirty="0">
                <a:latin typeface="Times New Roman" panose="02020603050405020304" pitchFamily="18" charset="0"/>
                <a:cs typeface="Times New Roman" panose="02020603050405020304" pitchFamily="18" charset="0"/>
              </a:rPr>
              <a:t>In recent years, the slight increase in total catch for the N70 fleet mirrors the decrease in total catch for the GPZ and SRZ fleets  </a:t>
            </a:r>
          </a:p>
        </p:txBody>
      </p:sp>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 name="Picture 1">
            <a:extLst>
              <a:ext uri="{FF2B5EF4-FFF2-40B4-BE49-F238E27FC236}">
                <a16:creationId xmlns:a16="http://schemas.microsoft.com/office/drawing/2014/main" id="{1E773FF4-80A1-67CD-53DA-C0D164042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891" y="2583180"/>
            <a:ext cx="6044184" cy="4274820"/>
          </a:xfrm>
          <a:prstGeom prst="rect">
            <a:avLst/>
          </a:prstGeom>
        </p:spPr>
      </p:pic>
      <p:pic>
        <p:nvPicPr>
          <p:cNvPr id="3" name="Picture 2">
            <a:extLst>
              <a:ext uri="{FF2B5EF4-FFF2-40B4-BE49-F238E27FC236}">
                <a16:creationId xmlns:a16="http://schemas.microsoft.com/office/drawing/2014/main" id="{EA664776-1914-ACCF-21F2-88EE17E780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3199" y="3117532"/>
            <a:ext cx="4533138" cy="3206115"/>
          </a:xfrm>
          <a:prstGeom prst="rect">
            <a:avLst/>
          </a:prstGeom>
        </p:spPr>
      </p:pic>
      <p:sp>
        <p:nvSpPr>
          <p:cNvPr id="4" name="TextBox 3">
            <a:extLst>
              <a:ext uri="{FF2B5EF4-FFF2-40B4-BE49-F238E27FC236}">
                <a16:creationId xmlns:a16="http://schemas.microsoft.com/office/drawing/2014/main" id="{01C9014D-C2A2-9965-9B94-03366D354A88}"/>
              </a:ext>
            </a:extLst>
          </p:cNvPr>
          <p:cNvSpPr txBox="1"/>
          <p:nvPr/>
        </p:nvSpPr>
        <p:spPr>
          <a:xfrm flipH="1">
            <a:off x="6942522" y="2224939"/>
            <a:ext cx="5249478" cy="369332"/>
          </a:xfrm>
          <a:prstGeom prst="rect">
            <a:avLst/>
          </a:prstGeom>
          <a:noFill/>
        </p:spPr>
        <p:txBody>
          <a:bodyPr wrap="square" rtlCol="0">
            <a:spAutoFit/>
          </a:bodyPr>
          <a:lstStyle/>
          <a:p>
            <a:pPr algn="ctr"/>
            <a:r>
              <a:rPr lang="en-NZ" b="1" dirty="0">
                <a:solidFill>
                  <a:srgbClr val="0070C0"/>
                </a:solidFill>
                <a:latin typeface="Arial" panose="020B0604020202020204" pitchFamily="34" charset="0"/>
                <a:cs typeface="Arial" panose="020B0604020202020204" pitchFamily="34" charset="0"/>
              </a:rPr>
              <a:t>One-area model</a:t>
            </a:r>
          </a:p>
        </p:txBody>
      </p:sp>
      <p:sp>
        <p:nvSpPr>
          <p:cNvPr id="13" name="TextBox 12">
            <a:extLst>
              <a:ext uri="{FF2B5EF4-FFF2-40B4-BE49-F238E27FC236}">
                <a16:creationId xmlns:a16="http://schemas.microsoft.com/office/drawing/2014/main" id="{36D0EE60-4AA8-081D-9F8D-BCEC16958A7D}"/>
              </a:ext>
            </a:extLst>
          </p:cNvPr>
          <p:cNvSpPr txBox="1"/>
          <p:nvPr/>
        </p:nvSpPr>
        <p:spPr>
          <a:xfrm flipH="1">
            <a:off x="1184321" y="2224939"/>
            <a:ext cx="5249478" cy="369332"/>
          </a:xfrm>
          <a:prstGeom prst="rect">
            <a:avLst/>
          </a:prstGeom>
          <a:noFill/>
        </p:spPr>
        <p:txBody>
          <a:bodyPr wrap="square" rtlCol="0">
            <a:spAutoFit/>
          </a:bodyPr>
          <a:lstStyle/>
          <a:p>
            <a:pPr algn="ctr"/>
            <a:r>
              <a:rPr lang="en-NZ" b="1" dirty="0">
                <a:solidFill>
                  <a:srgbClr val="FF0000"/>
                </a:solidFill>
                <a:latin typeface="Arial" panose="020B0604020202020204" pitchFamily="34" charset="0"/>
                <a:cs typeface="Arial" panose="020B0604020202020204" pitchFamily="34" charset="0"/>
              </a:rPr>
              <a:t>Four-area model</a:t>
            </a:r>
          </a:p>
        </p:txBody>
      </p:sp>
    </p:spTree>
    <p:extLst>
      <p:ext uri="{BB962C8B-B14F-4D97-AF65-F5344CB8AC3E}">
        <p14:creationId xmlns:p14="http://schemas.microsoft.com/office/powerpoint/2010/main" val="2388494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57D4E0-DB18-A6A3-7514-C6742F2F9152}"/>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DC79F99C-7F97-6393-2196-5E25017FDEA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Content of </a:t>
            </a:r>
            <a:r>
              <a:rPr lang="fr-FR" sz="2600" b="1" dirty="0" err="1">
                <a:latin typeface="Palatino Linotype" pitchFamily="18" charset="0"/>
              </a:rPr>
              <a:t>today’s</a:t>
            </a:r>
            <a:r>
              <a:rPr lang="fr-FR" sz="2600" b="1" dirty="0">
                <a:latin typeface="Palatino Linotype" pitchFamily="18" charset="0"/>
              </a:rPr>
              <a:t> </a:t>
            </a:r>
            <a:r>
              <a:rPr lang="fr-FR" sz="2600" b="1" dirty="0" err="1">
                <a:latin typeface="Palatino Linotype" pitchFamily="18" charset="0"/>
              </a:rPr>
              <a:t>presentation</a:t>
            </a:r>
            <a:endParaRPr lang="fr-FR" sz="2600" b="1" dirty="0">
              <a:latin typeface="Palatino Linotype" pitchFamily="18" charset="0"/>
            </a:endParaRP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(1) Ross Sea region Antarctic toothfish (TOA)</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(2) Operating model (OM for TOA)</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(3) Stock assessment models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(4) Results of Objective 1</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(5) Results of Objective 2</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(6) Conclusions</a:t>
            </a:r>
          </a:p>
          <a:p>
            <a:endParaRPr lang="en-US" sz="2400" dirty="0">
              <a:latin typeface="Times New Roman" panose="02020603050405020304" pitchFamily="18" charset="0"/>
              <a:cs typeface="Times New Roman" panose="02020603050405020304" pitchFamily="18" charset="0"/>
            </a:endParaRPr>
          </a:p>
          <a:p>
            <a:endParaRPr lang="en-US" sz="2400" dirty="0">
              <a:effectLst/>
              <a:latin typeface="Times New Roman" panose="02020603050405020304" pitchFamily="18" charset="0"/>
              <a:ea typeface="Calibri" panose="020F0502020204030204" pitchFamily="34" charset="0"/>
            </a:endParaRPr>
          </a:p>
          <a:p>
            <a:endParaRPr lang="en-US" sz="2400" dirty="0">
              <a:solidFill>
                <a:srgbClr val="000000"/>
              </a:solidFill>
              <a:effectLst/>
              <a:latin typeface="Times New Roman" panose="02020603050405020304" pitchFamily="18" charset="0"/>
              <a:ea typeface="SimHei" panose="02010609060101010101" pitchFamily="49" charset="-122"/>
            </a:endParaRPr>
          </a:p>
          <a:p>
            <a:endParaRPr lang="en-NZ" sz="2400" dirty="0">
              <a:effectLst/>
              <a:latin typeface="Times New Roman" panose="02020603050405020304" pitchFamily="18" charset="0"/>
              <a:ea typeface="Calibri" panose="020F0502020204030204" pitchFamily="34" charset="0"/>
            </a:endParaRPr>
          </a:p>
          <a:p>
            <a:endParaRPr lang="en-US" sz="2400" i="0" u="none" strike="noStrike" baseline="0" dirty="0">
              <a:solidFill>
                <a:srgbClr val="000000"/>
              </a:solidFill>
              <a:latin typeface="Times New Roman" panose="02020603050405020304" pitchFamily="18" charset="0"/>
            </a:endParaRPr>
          </a:p>
        </p:txBody>
      </p:sp>
      <p:pic>
        <p:nvPicPr>
          <p:cNvPr id="3" name="Picture 2">
            <a:extLst>
              <a:ext uri="{FF2B5EF4-FFF2-40B4-BE49-F238E27FC236}">
                <a16:creationId xmlns:a16="http://schemas.microsoft.com/office/drawing/2014/main" id="{AC3305F6-6D28-9A40-A1B2-AB1C019DF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6706" y="4809989"/>
            <a:ext cx="2743200" cy="1666875"/>
          </a:xfrm>
          <a:prstGeom prst="rect">
            <a:avLst/>
          </a:prstGeom>
        </p:spPr>
      </p:pic>
    </p:spTree>
    <p:extLst>
      <p:ext uri="{BB962C8B-B14F-4D97-AF65-F5344CB8AC3E}">
        <p14:creationId xmlns:p14="http://schemas.microsoft.com/office/powerpoint/2010/main" val="1271375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1 (6 / 11)</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8" y="856396"/>
            <a:ext cx="9120039" cy="25028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Estimated selectivity function for the RSR fleet (</a:t>
            </a:r>
            <a:r>
              <a:rPr lang="en-US" sz="1600" dirty="0">
                <a:solidFill>
                  <a:srgbClr val="0070C0"/>
                </a:solidFill>
                <a:latin typeface="Times New Roman" panose="02020603050405020304" pitchFamily="18" charset="0"/>
                <a:cs typeface="Times New Roman" panose="02020603050405020304" pitchFamily="18" charset="0"/>
              </a:rPr>
              <a:t>one-area model</a:t>
            </a:r>
            <a:r>
              <a:rPr lang="en-US" sz="1600" dirty="0">
                <a:latin typeface="Times New Roman" panose="02020603050405020304" pitchFamily="18" charset="0"/>
                <a:cs typeface="Times New Roman" panose="02020603050405020304" pitchFamily="18" charset="0"/>
              </a:rPr>
              <a:t>) similar to estimated selectivity function for the S70 fleet (main fleet in the </a:t>
            </a:r>
            <a:r>
              <a:rPr lang="en-US" sz="1600" dirty="0">
                <a:solidFill>
                  <a:srgbClr val="FF0000"/>
                </a:solidFill>
                <a:latin typeface="Times New Roman" panose="02020603050405020304" pitchFamily="18" charset="0"/>
                <a:cs typeface="Times New Roman" panose="02020603050405020304" pitchFamily="18" charset="0"/>
              </a:rPr>
              <a:t>four-area model</a:t>
            </a:r>
            <a:r>
              <a:rPr lang="en-US" sz="1600" dirty="0">
                <a:latin typeface="Times New Roman" panose="02020603050405020304" pitchFamily="18" charset="0"/>
                <a:cs typeface="Times New Roman" panose="02020603050405020304" pitchFamily="18" charset="0"/>
              </a:rPr>
              <a:t>): dome-shaped, as for the SRZ and GPZ fleets </a:t>
            </a:r>
          </a:p>
          <a:p>
            <a:r>
              <a:rPr lang="en-US" sz="1600" dirty="0">
                <a:latin typeface="Times New Roman" panose="02020603050405020304" pitchFamily="18" charset="0"/>
                <a:cs typeface="Times New Roman" panose="02020603050405020304" pitchFamily="18" charset="0"/>
              </a:rPr>
              <a:t>Estimated selectivity function the N70 fleet is different: Flat-topped, i.e., the oldest TOA individuals, which are found in the north of the RSR, are fully selected </a:t>
            </a:r>
          </a:p>
        </p:txBody>
      </p:sp>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TextBox 3">
            <a:extLst>
              <a:ext uri="{FF2B5EF4-FFF2-40B4-BE49-F238E27FC236}">
                <a16:creationId xmlns:a16="http://schemas.microsoft.com/office/drawing/2014/main" id="{01C9014D-C2A2-9965-9B94-03366D354A88}"/>
              </a:ext>
            </a:extLst>
          </p:cNvPr>
          <p:cNvSpPr txBox="1"/>
          <p:nvPr/>
        </p:nvSpPr>
        <p:spPr>
          <a:xfrm flipH="1">
            <a:off x="6942522" y="2224939"/>
            <a:ext cx="5249478" cy="369332"/>
          </a:xfrm>
          <a:prstGeom prst="rect">
            <a:avLst/>
          </a:prstGeom>
          <a:noFill/>
        </p:spPr>
        <p:txBody>
          <a:bodyPr wrap="square" rtlCol="0">
            <a:spAutoFit/>
          </a:bodyPr>
          <a:lstStyle/>
          <a:p>
            <a:pPr algn="ctr"/>
            <a:r>
              <a:rPr lang="en-NZ" b="1" dirty="0">
                <a:solidFill>
                  <a:srgbClr val="0070C0"/>
                </a:solidFill>
                <a:latin typeface="Arial" panose="020B0604020202020204" pitchFamily="34" charset="0"/>
                <a:cs typeface="Arial" panose="020B0604020202020204" pitchFamily="34" charset="0"/>
              </a:rPr>
              <a:t>MPD results for the one-area model</a:t>
            </a:r>
          </a:p>
        </p:txBody>
      </p:sp>
      <p:sp>
        <p:nvSpPr>
          <p:cNvPr id="13" name="TextBox 12">
            <a:extLst>
              <a:ext uri="{FF2B5EF4-FFF2-40B4-BE49-F238E27FC236}">
                <a16:creationId xmlns:a16="http://schemas.microsoft.com/office/drawing/2014/main" id="{36D0EE60-4AA8-081D-9F8D-BCEC16958A7D}"/>
              </a:ext>
            </a:extLst>
          </p:cNvPr>
          <p:cNvSpPr txBox="1"/>
          <p:nvPr/>
        </p:nvSpPr>
        <p:spPr>
          <a:xfrm flipH="1">
            <a:off x="1184321" y="2224939"/>
            <a:ext cx="5249478" cy="369332"/>
          </a:xfrm>
          <a:prstGeom prst="rect">
            <a:avLst/>
          </a:prstGeom>
          <a:noFill/>
        </p:spPr>
        <p:txBody>
          <a:bodyPr wrap="square" rtlCol="0">
            <a:spAutoFit/>
          </a:bodyPr>
          <a:lstStyle/>
          <a:p>
            <a:pPr algn="ctr"/>
            <a:r>
              <a:rPr lang="en-NZ" b="1" dirty="0">
                <a:solidFill>
                  <a:srgbClr val="FF0000"/>
                </a:solidFill>
                <a:latin typeface="Arial" panose="020B0604020202020204" pitchFamily="34" charset="0"/>
                <a:cs typeface="Arial" panose="020B0604020202020204" pitchFamily="34" charset="0"/>
              </a:rPr>
              <a:t>MPD results for the four-area model</a:t>
            </a:r>
          </a:p>
        </p:txBody>
      </p:sp>
      <p:pic>
        <p:nvPicPr>
          <p:cNvPr id="11" name="Picture 10">
            <a:extLst>
              <a:ext uri="{FF2B5EF4-FFF2-40B4-BE49-F238E27FC236}">
                <a16:creationId xmlns:a16="http://schemas.microsoft.com/office/drawing/2014/main" id="{93E188BF-CF6C-9F71-DBCA-B22D4E4A9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663" y="2594271"/>
            <a:ext cx="6044184" cy="4274820"/>
          </a:xfrm>
          <a:prstGeom prst="rect">
            <a:avLst/>
          </a:prstGeom>
        </p:spPr>
      </p:pic>
      <p:pic>
        <p:nvPicPr>
          <p:cNvPr id="12" name="Picture 11">
            <a:extLst>
              <a:ext uri="{FF2B5EF4-FFF2-40B4-BE49-F238E27FC236}">
                <a16:creationId xmlns:a16="http://schemas.microsoft.com/office/drawing/2014/main" id="{A2BF6CE1-779E-818E-0C13-063E35207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8202" y="3031907"/>
            <a:ext cx="4533138" cy="3206115"/>
          </a:xfrm>
          <a:prstGeom prst="rect">
            <a:avLst/>
          </a:prstGeom>
        </p:spPr>
      </p:pic>
    </p:spTree>
    <p:extLst>
      <p:ext uri="{BB962C8B-B14F-4D97-AF65-F5344CB8AC3E}">
        <p14:creationId xmlns:p14="http://schemas.microsoft.com/office/powerpoint/2010/main" val="723795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B09E757B-0C63-F62F-CCF6-B028B7642B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4039" y="2479504"/>
            <a:ext cx="2115464" cy="1496187"/>
          </a:xfrm>
          <a:prstGeom prst="rect">
            <a:avLst/>
          </a:prstGeom>
        </p:spPr>
      </p:pic>
      <p:pic>
        <p:nvPicPr>
          <p:cNvPr id="70" name="Picture 69">
            <a:extLst>
              <a:ext uri="{FF2B5EF4-FFF2-40B4-BE49-F238E27FC236}">
                <a16:creationId xmlns:a16="http://schemas.microsoft.com/office/drawing/2014/main" id="{7A9E0EC5-AB05-BF58-386E-385CCA6921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3483" y="3779346"/>
            <a:ext cx="2115464" cy="1496187"/>
          </a:xfrm>
          <a:prstGeom prst="rect">
            <a:avLst/>
          </a:prstGeom>
        </p:spPr>
      </p:pic>
      <p:pic>
        <p:nvPicPr>
          <p:cNvPr id="85" name="Picture 84">
            <a:extLst>
              <a:ext uri="{FF2B5EF4-FFF2-40B4-BE49-F238E27FC236}">
                <a16:creationId xmlns:a16="http://schemas.microsoft.com/office/drawing/2014/main" id="{998096B6-1B47-ABA3-BB2F-0C3B4F00C8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6189" y="5068152"/>
            <a:ext cx="2115464" cy="1496187"/>
          </a:xfrm>
          <a:prstGeom prst="rect">
            <a:avLst/>
          </a:prstGeom>
        </p:spPr>
      </p:pic>
      <p:pic>
        <p:nvPicPr>
          <p:cNvPr id="43" name="Picture 42">
            <a:extLst>
              <a:ext uri="{FF2B5EF4-FFF2-40B4-BE49-F238E27FC236}">
                <a16:creationId xmlns:a16="http://schemas.microsoft.com/office/drawing/2014/main" id="{0D4D94D1-F86D-B659-16FC-282912567E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1663" y="2486846"/>
            <a:ext cx="2115464" cy="1496187"/>
          </a:xfrm>
          <a:prstGeom prst="rect">
            <a:avLst/>
          </a:prstGeom>
        </p:spPr>
      </p:pic>
      <p:pic>
        <p:nvPicPr>
          <p:cNvPr id="67" name="Picture 66">
            <a:extLst>
              <a:ext uri="{FF2B5EF4-FFF2-40B4-BE49-F238E27FC236}">
                <a16:creationId xmlns:a16="http://schemas.microsoft.com/office/drawing/2014/main" id="{795E5C18-735B-8E58-163B-87CA9BD91F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31348" y="3783475"/>
            <a:ext cx="2115464" cy="1496187"/>
          </a:xfrm>
          <a:prstGeom prst="rect">
            <a:avLst/>
          </a:prstGeom>
        </p:spPr>
      </p:pic>
      <p:pic>
        <p:nvPicPr>
          <p:cNvPr id="83" name="Picture 82">
            <a:extLst>
              <a:ext uri="{FF2B5EF4-FFF2-40B4-BE49-F238E27FC236}">
                <a16:creationId xmlns:a16="http://schemas.microsoft.com/office/drawing/2014/main" id="{960E6082-951C-D2F2-BD60-64ECA773D1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12420" y="5046057"/>
            <a:ext cx="2115464" cy="1496187"/>
          </a:xfrm>
          <a:prstGeom prst="rect">
            <a:avLst/>
          </a:prstGeom>
        </p:spPr>
      </p:pic>
      <p:pic>
        <p:nvPicPr>
          <p:cNvPr id="37" name="Picture 36">
            <a:extLst>
              <a:ext uri="{FF2B5EF4-FFF2-40B4-BE49-F238E27FC236}">
                <a16:creationId xmlns:a16="http://schemas.microsoft.com/office/drawing/2014/main" id="{DA986B85-FAD8-1A33-F216-878547D155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13747" y="2484621"/>
            <a:ext cx="2115464" cy="1496187"/>
          </a:xfrm>
          <a:prstGeom prst="rect">
            <a:avLst/>
          </a:prstGeom>
        </p:spPr>
      </p:pic>
      <p:pic>
        <p:nvPicPr>
          <p:cNvPr id="61" name="Picture 60">
            <a:extLst>
              <a:ext uri="{FF2B5EF4-FFF2-40B4-BE49-F238E27FC236}">
                <a16:creationId xmlns:a16="http://schemas.microsoft.com/office/drawing/2014/main" id="{CA839773-3DCA-4BEC-8B06-A340B5A8F09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20757" y="3774089"/>
            <a:ext cx="2115464" cy="1496187"/>
          </a:xfrm>
          <a:prstGeom prst="rect">
            <a:avLst/>
          </a:prstGeom>
        </p:spPr>
      </p:pic>
      <p:pic>
        <p:nvPicPr>
          <p:cNvPr id="81" name="Picture 80">
            <a:extLst>
              <a:ext uri="{FF2B5EF4-FFF2-40B4-BE49-F238E27FC236}">
                <a16:creationId xmlns:a16="http://schemas.microsoft.com/office/drawing/2014/main" id="{11B0F0A0-4FFD-0717-BC27-E9345A975EC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85055" y="5065743"/>
            <a:ext cx="2115464" cy="1496187"/>
          </a:xfrm>
          <a:prstGeom prst="rect">
            <a:avLst/>
          </a:prstGeom>
        </p:spPr>
      </p:pic>
      <p:pic>
        <p:nvPicPr>
          <p:cNvPr id="29" name="Picture 28">
            <a:extLst>
              <a:ext uri="{FF2B5EF4-FFF2-40B4-BE49-F238E27FC236}">
                <a16:creationId xmlns:a16="http://schemas.microsoft.com/office/drawing/2014/main" id="{A271E6E0-71C0-36ED-DC05-9D5B4FEA0B3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89085" y="2485489"/>
            <a:ext cx="2115464" cy="1496187"/>
          </a:xfrm>
          <a:prstGeom prst="rect">
            <a:avLst/>
          </a:prstGeom>
        </p:spPr>
      </p:pic>
      <p:pic>
        <p:nvPicPr>
          <p:cNvPr id="58" name="Picture 57">
            <a:extLst>
              <a:ext uri="{FF2B5EF4-FFF2-40B4-BE49-F238E27FC236}">
                <a16:creationId xmlns:a16="http://schemas.microsoft.com/office/drawing/2014/main" id="{20DF2439-45B2-B835-2805-0B5E0C708FD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89085" y="3766387"/>
            <a:ext cx="2115464" cy="1496187"/>
          </a:xfrm>
          <a:prstGeom prst="rect">
            <a:avLst/>
          </a:prstGeom>
        </p:spPr>
      </p:pic>
      <p:pic>
        <p:nvPicPr>
          <p:cNvPr id="79" name="Picture 78">
            <a:extLst>
              <a:ext uri="{FF2B5EF4-FFF2-40B4-BE49-F238E27FC236}">
                <a16:creationId xmlns:a16="http://schemas.microsoft.com/office/drawing/2014/main" id="{5CB66052-748E-A9A4-CB1C-AEDACEE4EB9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63942" y="5050951"/>
            <a:ext cx="2115464" cy="1496187"/>
          </a:xfrm>
          <a:prstGeom prst="rect">
            <a:avLst/>
          </a:prstGeom>
        </p:spPr>
      </p:pic>
      <p:pic>
        <p:nvPicPr>
          <p:cNvPr id="24" name="Picture 23">
            <a:extLst>
              <a:ext uri="{FF2B5EF4-FFF2-40B4-BE49-F238E27FC236}">
                <a16:creationId xmlns:a16="http://schemas.microsoft.com/office/drawing/2014/main" id="{38D99DFB-DEFD-3EF4-8235-2EEEFF74FED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53572" y="2479505"/>
            <a:ext cx="2115464" cy="1496187"/>
          </a:xfrm>
          <a:prstGeom prst="rect">
            <a:avLst/>
          </a:prstGeom>
        </p:spPr>
      </p:pic>
      <p:pic>
        <p:nvPicPr>
          <p:cNvPr id="55" name="Picture 54">
            <a:extLst>
              <a:ext uri="{FF2B5EF4-FFF2-40B4-BE49-F238E27FC236}">
                <a16:creationId xmlns:a16="http://schemas.microsoft.com/office/drawing/2014/main" id="{C54A2544-73CB-7756-CD49-64EA57AD657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57114" y="3781792"/>
            <a:ext cx="2115464" cy="1496187"/>
          </a:xfrm>
          <a:prstGeom prst="rect">
            <a:avLst/>
          </a:prstGeom>
        </p:spPr>
      </p:pic>
      <p:pic>
        <p:nvPicPr>
          <p:cNvPr id="75" name="Picture 74">
            <a:extLst>
              <a:ext uri="{FF2B5EF4-FFF2-40B4-BE49-F238E27FC236}">
                <a16:creationId xmlns:a16="http://schemas.microsoft.com/office/drawing/2014/main" id="{DD5556BB-91CD-4467-2924-75F9E754D34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22395" y="5065743"/>
            <a:ext cx="2115464" cy="1496187"/>
          </a:xfrm>
          <a:prstGeom prst="rect">
            <a:avLst/>
          </a:prstGeom>
        </p:spPr>
      </p:pic>
      <p:pic>
        <p:nvPicPr>
          <p:cNvPr id="8" name="Picture 7">
            <a:extLst>
              <a:ext uri="{FF2B5EF4-FFF2-40B4-BE49-F238E27FC236}">
                <a16:creationId xmlns:a16="http://schemas.microsoft.com/office/drawing/2014/main" id="{A4DCDA85-312A-4F53-1BC2-D219D05F959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8132" y="2479504"/>
            <a:ext cx="2115464" cy="1496187"/>
          </a:xfrm>
          <a:prstGeom prst="rect">
            <a:avLst/>
          </a:prstGeom>
        </p:spPr>
      </p:pic>
      <p:pic>
        <p:nvPicPr>
          <p:cNvPr id="52" name="Picture 51">
            <a:extLst>
              <a:ext uri="{FF2B5EF4-FFF2-40B4-BE49-F238E27FC236}">
                <a16:creationId xmlns:a16="http://schemas.microsoft.com/office/drawing/2014/main" id="{A954E946-C4EC-ABFD-81A2-A958D8998A4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5143" y="3763212"/>
            <a:ext cx="2115464" cy="1496187"/>
          </a:xfrm>
          <a:prstGeom prst="rect">
            <a:avLst/>
          </a:prstGeom>
        </p:spPr>
      </p:pic>
      <p:pic>
        <p:nvPicPr>
          <p:cNvPr id="72" name="Picture 71">
            <a:extLst>
              <a:ext uri="{FF2B5EF4-FFF2-40B4-BE49-F238E27FC236}">
                <a16:creationId xmlns:a16="http://schemas.microsoft.com/office/drawing/2014/main" id="{F13A7B74-27F9-0C14-B7C0-DD912F61B77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0" y="5055711"/>
            <a:ext cx="2115464" cy="1496187"/>
          </a:xfrm>
          <a:prstGeom prst="rect">
            <a:avLst/>
          </a:prstGeom>
        </p:spPr>
      </p:pic>
      <p:sp>
        <p:nvSpPr>
          <p:cNvPr id="10" name="TextBox 9">
            <a:extLst>
              <a:ext uri="{FF2B5EF4-FFF2-40B4-BE49-F238E27FC236}">
                <a16:creationId xmlns:a16="http://schemas.microsoft.com/office/drawing/2014/main" id="{44177EAA-E701-8DE5-C109-4FD223D0C09A}"/>
              </a:ext>
            </a:extLst>
          </p:cNvPr>
          <p:cNvSpPr txBox="1"/>
          <p:nvPr/>
        </p:nvSpPr>
        <p:spPr>
          <a:xfrm>
            <a:off x="353125" y="250083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1995</a:t>
            </a:r>
          </a:p>
        </p:txBody>
      </p:sp>
      <p:sp>
        <p:nvSpPr>
          <p:cNvPr id="30" name="TextBox 29">
            <a:extLst>
              <a:ext uri="{FF2B5EF4-FFF2-40B4-BE49-F238E27FC236}">
                <a16:creationId xmlns:a16="http://schemas.microsoft.com/office/drawing/2014/main" id="{D00C03CD-477B-8238-18FB-12CD2E10CCEA}"/>
              </a:ext>
            </a:extLst>
          </p:cNvPr>
          <p:cNvSpPr txBox="1"/>
          <p:nvPr/>
        </p:nvSpPr>
        <p:spPr>
          <a:xfrm>
            <a:off x="2385096" y="250702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1996</a:t>
            </a:r>
          </a:p>
        </p:txBody>
      </p:sp>
      <p:sp>
        <p:nvSpPr>
          <p:cNvPr id="33" name="TextBox 32">
            <a:extLst>
              <a:ext uri="{FF2B5EF4-FFF2-40B4-BE49-F238E27FC236}">
                <a16:creationId xmlns:a16="http://schemas.microsoft.com/office/drawing/2014/main" id="{F76C8618-0FE0-0D52-6004-897E2C34ECFC}"/>
              </a:ext>
            </a:extLst>
          </p:cNvPr>
          <p:cNvSpPr txBox="1"/>
          <p:nvPr/>
        </p:nvSpPr>
        <p:spPr>
          <a:xfrm>
            <a:off x="6437665" y="2504736"/>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1998</a:t>
            </a:r>
          </a:p>
        </p:txBody>
      </p:sp>
      <p:sp>
        <p:nvSpPr>
          <p:cNvPr id="36" name="TextBox 35">
            <a:extLst>
              <a:ext uri="{FF2B5EF4-FFF2-40B4-BE49-F238E27FC236}">
                <a16:creationId xmlns:a16="http://schemas.microsoft.com/office/drawing/2014/main" id="{A2FFDCFD-14FB-9A05-7DB6-DD5937190CC5}"/>
              </a:ext>
            </a:extLst>
          </p:cNvPr>
          <p:cNvSpPr txBox="1"/>
          <p:nvPr/>
        </p:nvSpPr>
        <p:spPr>
          <a:xfrm>
            <a:off x="4409382" y="250083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1997</a:t>
            </a:r>
          </a:p>
        </p:txBody>
      </p:sp>
      <p:sp>
        <p:nvSpPr>
          <p:cNvPr id="39" name="TextBox 38">
            <a:extLst>
              <a:ext uri="{FF2B5EF4-FFF2-40B4-BE49-F238E27FC236}">
                <a16:creationId xmlns:a16="http://schemas.microsoft.com/office/drawing/2014/main" id="{BD6C76F6-EA71-C5CC-DFD3-EC692B004684}"/>
              </a:ext>
            </a:extLst>
          </p:cNvPr>
          <p:cNvSpPr txBox="1"/>
          <p:nvPr/>
        </p:nvSpPr>
        <p:spPr>
          <a:xfrm>
            <a:off x="8430809" y="250083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1999</a:t>
            </a:r>
          </a:p>
        </p:txBody>
      </p:sp>
      <p:sp>
        <p:nvSpPr>
          <p:cNvPr id="47" name="TextBox 46">
            <a:extLst>
              <a:ext uri="{FF2B5EF4-FFF2-40B4-BE49-F238E27FC236}">
                <a16:creationId xmlns:a16="http://schemas.microsoft.com/office/drawing/2014/main" id="{80FB075B-98C3-A9B4-08FD-4323249D858D}"/>
              </a:ext>
            </a:extLst>
          </p:cNvPr>
          <p:cNvSpPr txBox="1"/>
          <p:nvPr/>
        </p:nvSpPr>
        <p:spPr>
          <a:xfrm>
            <a:off x="10501607" y="251410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2000</a:t>
            </a:r>
          </a:p>
        </p:txBody>
      </p:sp>
      <p:sp>
        <p:nvSpPr>
          <p:cNvPr id="57" name="TextBox 56">
            <a:extLst>
              <a:ext uri="{FF2B5EF4-FFF2-40B4-BE49-F238E27FC236}">
                <a16:creationId xmlns:a16="http://schemas.microsoft.com/office/drawing/2014/main" id="{2DDD9C5E-67E8-BC7A-4C18-6FC37A01FD96}"/>
              </a:ext>
            </a:extLst>
          </p:cNvPr>
          <p:cNvSpPr txBox="1"/>
          <p:nvPr/>
        </p:nvSpPr>
        <p:spPr>
          <a:xfrm>
            <a:off x="345707" y="3765395"/>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2001</a:t>
            </a:r>
          </a:p>
        </p:txBody>
      </p:sp>
      <p:sp>
        <p:nvSpPr>
          <p:cNvPr id="60" name="TextBox 59">
            <a:extLst>
              <a:ext uri="{FF2B5EF4-FFF2-40B4-BE49-F238E27FC236}">
                <a16:creationId xmlns:a16="http://schemas.microsoft.com/office/drawing/2014/main" id="{C1256C5F-1E35-0EB1-2AD6-ADE799D994F6}"/>
              </a:ext>
            </a:extLst>
          </p:cNvPr>
          <p:cNvSpPr txBox="1"/>
          <p:nvPr/>
        </p:nvSpPr>
        <p:spPr>
          <a:xfrm>
            <a:off x="2397984" y="378570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2002</a:t>
            </a:r>
          </a:p>
        </p:txBody>
      </p:sp>
      <p:sp>
        <p:nvSpPr>
          <p:cNvPr id="63" name="TextBox 62">
            <a:extLst>
              <a:ext uri="{FF2B5EF4-FFF2-40B4-BE49-F238E27FC236}">
                <a16:creationId xmlns:a16="http://schemas.microsoft.com/office/drawing/2014/main" id="{F24C90BB-03E6-BE3C-6DDF-885A91B862EC}"/>
              </a:ext>
            </a:extLst>
          </p:cNvPr>
          <p:cNvSpPr txBox="1"/>
          <p:nvPr/>
        </p:nvSpPr>
        <p:spPr>
          <a:xfrm>
            <a:off x="4406042" y="376810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2003</a:t>
            </a:r>
          </a:p>
        </p:txBody>
      </p:sp>
      <p:sp>
        <p:nvSpPr>
          <p:cNvPr id="66" name="TextBox 65">
            <a:extLst>
              <a:ext uri="{FF2B5EF4-FFF2-40B4-BE49-F238E27FC236}">
                <a16:creationId xmlns:a16="http://schemas.microsoft.com/office/drawing/2014/main" id="{BAFD8D3B-DA75-819D-8334-A858F192F4AC}"/>
              </a:ext>
            </a:extLst>
          </p:cNvPr>
          <p:cNvSpPr txBox="1"/>
          <p:nvPr/>
        </p:nvSpPr>
        <p:spPr>
          <a:xfrm>
            <a:off x="6448742" y="378370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2004</a:t>
            </a:r>
          </a:p>
        </p:txBody>
      </p:sp>
      <p:sp>
        <p:nvSpPr>
          <p:cNvPr id="69" name="TextBox 68">
            <a:extLst>
              <a:ext uri="{FF2B5EF4-FFF2-40B4-BE49-F238E27FC236}">
                <a16:creationId xmlns:a16="http://schemas.microsoft.com/office/drawing/2014/main" id="{068CE9CE-6708-2AFA-124A-46512C43AF6C}"/>
              </a:ext>
            </a:extLst>
          </p:cNvPr>
          <p:cNvSpPr txBox="1"/>
          <p:nvPr/>
        </p:nvSpPr>
        <p:spPr>
          <a:xfrm>
            <a:off x="8470592" y="378370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2005</a:t>
            </a:r>
          </a:p>
        </p:txBody>
      </p:sp>
      <p:sp>
        <p:nvSpPr>
          <p:cNvPr id="74" name="TextBox 73">
            <a:extLst>
              <a:ext uri="{FF2B5EF4-FFF2-40B4-BE49-F238E27FC236}">
                <a16:creationId xmlns:a16="http://schemas.microsoft.com/office/drawing/2014/main" id="{1BC05843-7318-92F4-8F39-2FD33B03C7ED}"/>
              </a:ext>
            </a:extLst>
          </p:cNvPr>
          <p:cNvSpPr txBox="1"/>
          <p:nvPr/>
        </p:nvSpPr>
        <p:spPr>
          <a:xfrm>
            <a:off x="10471832" y="3765395"/>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2006</a:t>
            </a:r>
          </a:p>
        </p:txBody>
      </p:sp>
      <p:sp>
        <p:nvSpPr>
          <p:cNvPr id="77" name="TextBox 76">
            <a:extLst>
              <a:ext uri="{FF2B5EF4-FFF2-40B4-BE49-F238E27FC236}">
                <a16:creationId xmlns:a16="http://schemas.microsoft.com/office/drawing/2014/main" id="{68A91EF9-6BE8-0752-5149-BBC13468CEDB}"/>
              </a:ext>
            </a:extLst>
          </p:cNvPr>
          <p:cNvSpPr txBox="1"/>
          <p:nvPr/>
        </p:nvSpPr>
        <p:spPr>
          <a:xfrm>
            <a:off x="335447" y="5045835"/>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2007</a:t>
            </a:r>
          </a:p>
        </p:txBody>
      </p:sp>
      <p:sp>
        <p:nvSpPr>
          <p:cNvPr id="98" name="TextBox 97">
            <a:extLst>
              <a:ext uri="{FF2B5EF4-FFF2-40B4-BE49-F238E27FC236}">
                <a16:creationId xmlns:a16="http://schemas.microsoft.com/office/drawing/2014/main" id="{4B73C90A-8D46-5A57-8489-7D69B34F80A9}"/>
              </a:ext>
            </a:extLst>
          </p:cNvPr>
          <p:cNvSpPr txBox="1"/>
          <p:nvPr/>
        </p:nvSpPr>
        <p:spPr>
          <a:xfrm>
            <a:off x="2367418" y="505358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2008</a:t>
            </a:r>
          </a:p>
        </p:txBody>
      </p:sp>
      <p:sp>
        <p:nvSpPr>
          <p:cNvPr id="99" name="TextBox 98">
            <a:extLst>
              <a:ext uri="{FF2B5EF4-FFF2-40B4-BE49-F238E27FC236}">
                <a16:creationId xmlns:a16="http://schemas.microsoft.com/office/drawing/2014/main" id="{40B5D118-759B-630D-5195-B2C2A69A4893}"/>
              </a:ext>
            </a:extLst>
          </p:cNvPr>
          <p:cNvSpPr txBox="1"/>
          <p:nvPr/>
        </p:nvSpPr>
        <p:spPr>
          <a:xfrm>
            <a:off x="4405789" y="504882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2009</a:t>
            </a:r>
          </a:p>
        </p:txBody>
      </p:sp>
      <p:sp>
        <p:nvSpPr>
          <p:cNvPr id="100" name="TextBox 99">
            <a:extLst>
              <a:ext uri="{FF2B5EF4-FFF2-40B4-BE49-F238E27FC236}">
                <a16:creationId xmlns:a16="http://schemas.microsoft.com/office/drawing/2014/main" id="{4ADCD40F-39CF-28F0-87B8-3AF63BC17471}"/>
              </a:ext>
            </a:extLst>
          </p:cNvPr>
          <p:cNvSpPr txBox="1"/>
          <p:nvPr/>
        </p:nvSpPr>
        <p:spPr>
          <a:xfrm>
            <a:off x="6428580" y="5046876"/>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2010</a:t>
            </a:r>
          </a:p>
        </p:txBody>
      </p:sp>
      <p:sp>
        <p:nvSpPr>
          <p:cNvPr id="101" name="TextBox 100">
            <a:extLst>
              <a:ext uri="{FF2B5EF4-FFF2-40B4-BE49-F238E27FC236}">
                <a16:creationId xmlns:a16="http://schemas.microsoft.com/office/drawing/2014/main" id="{04F61A2F-DFA8-0B32-9129-4C7DA19B23D9}"/>
              </a:ext>
            </a:extLst>
          </p:cNvPr>
          <p:cNvSpPr txBox="1"/>
          <p:nvPr/>
        </p:nvSpPr>
        <p:spPr>
          <a:xfrm>
            <a:off x="8430809" y="506574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2011</a:t>
            </a:r>
          </a:p>
        </p:txBody>
      </p:sp>
      <p:sp>
        <p:nvSpPr>
          <p:cNvPr id="102" name="TextBox 101">
            <a:extLst>
              <a:ext uri="{FF2B5EF4-FFF2-40B4-BE49-F238E27FC236}">
                <a16:creationId xmlns:a16="http://schemas.microsoft.com/office/drawing/2014/main" id="{B8E3E8AD-C851-E169-0735-EF6F2A0DFDAC}"/>
              </a:ext>
            </a:extLst>
          </p:cNvPr>
          <p:cNvSpPr txBox="1"/>
          <p:nvPr/>
        </p:nvSpPr>
        <p:spPr>
          <a:xfrm>
            <a:off x="10471832" y="504882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2012</a:t>
            </a:r>
          </a:p>
        </p:txBody>
      </p:sp>
      <p:sp>
        <p:nvSpPr>
          <p:cNvPr id="2" name="Text Box 116">
            <a:extLst>
              <a:ext uri="{FF2B5EF4-FFF2-40B4-BE49-F238E27FC236}">
                <a16:creationId xmlns:a16="http://schemas.microsoft.com/office/drawing/2014/main" id="{CDC08A4C-9D00-D97D-3D0D-CE007262D7AE}"/>
              </a:ext>
            </a:extLst>
          </p:cNvPr>
          <p:cNvSpPr txBox="1">
            <a:spLocks noChangeArrowheads="1"/>
          </p:cNvSpPr>
          <p:nvPr/>
        </p:nvSpPr>
        <p:spPr bwMode="auto">
          <a:xfrm>
            <a:off x="1613694" y="-8792"/>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1 (7 / 11)</a:t>
            </a:r>
          </a:p>
        </p:txBody>
      </p:sp>
      <p:sp>
        <p:nvSpPr>
          <p:cNvPr id="3" name="Espace réservé du contenu 2">
            <a:extLst>
              <a:ext uri="{FF2B5EF4-FFF2-40B4-BE49-F238E27FC236}">
                <a16:creationId xmlns:a16="http://schemas.microsoft.com/office/drawing/2014/main" id="{D8C8B032-8AAA-C16B-9221-972B1DE8B276}"/>
              </a:ext>
            </a:extLst>
          </p:cNvPr>
          <p:cNvSpPr txBox="1">
            <a:spLocks/>
          </p:cNvSpPr>
          <p:nvPr/>
        </p:nvSpPr>
        <p:spPr>
          <a:xfrm>
            <a:off x="1729668" y="847605"/>
            <a:ext cx="9120039" cy="348150"/>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Looking at MPD results, we can note differences in abundances-at-age between the </a:t>
            </a:r>
            <a:r>
              <a:rPr lang="en-US" sz="1800" dirty="0">
                <a:solidFill>
                  <a:srgbClr val="FF0000"/>
                </a:solidFill>
                <a:latin typeface="Times New Roman" panose="02020603050405020304" pitchFamily="18" charset="0"/>
                <a:cs typeface="Times New Roman" panose="02020603050405020304" pitchFamily="18" charset="0"/>
              </a:rPr>
              <a:t>four-area </a:t>
            </a:r>
            <a:r>
              <a:rPr lang="en-US" sz="1800" dirty="0">
                <a:latin typeface="Times New Roman" panose="02020603050405020304" pitchFamily="18" charset="0"/>
                <a:cs typeface="Times New Roman" panose="02020603050405020304" pitchFamily="18" charset="0"/>
              </a:rPr>
              <a:t>and the </a:t>
            </a:r>
            <a:r>
              <a:rPr lang="en-US" sz="1800" dirty="0">
                <a:solidFill>
                  <a:srgbClr val="0070C0"/>
                </a:solidFill>
                <a:latin typeface="Times New Roman" panose="02020603050405020304" pitchFamily="18" charset="0"/>
                <a:cs typeface="Times New Roman" panose="02020603050405020304" pitchFamily="18" charset="0"/>
              </a:rPr>
              <a:t>one-area</a:t>
            </a:r>
            <a:r>
              <a:rPr lang="en-US" sz="1800" dirty="0">
                <a:latin typeface="Times New Roman" panose="02020603050405020304" pitchFamily="18" charset="0"/>
                <a:cs typeface="Times New Roman" panose="02020603050405020304" pitchFamily="18" charset="0"/>
              </a:rPr>
              <a:t> models, especially more variability in age structure for the younger ages (&lt; 15-year-old) in the </a:t>
            </a:r>
            <a:r>
              <a:rPr lang="en-US" sz="1800" dirty="0">
                <a:solidFill>
                  <a:srgbClr val="FF0000"/>
                </a:solidFill>
                <a:latin typeface="Times New Roman" panose="02020603050405020304" pitchFamily="18" charset="0"/>
                <a:cs typeface="Times New Roman" panose="02020603050405020304" pitchFamily="18" charset="0"/>
              </a:rPr>
              <a:t>four-area model</a:t>
            </a:r>
          </a:p>
        </p:txBody>
      </p:sp>
      <p:sp>
        <p:nvSpPr>
          <p:cNvPr id="9" name="Moins 4">
            <a:extLst>
              <a:ext uri="{FF2B5EF4-FFF2-40B4-BE49-F238E27FC236}">
                <a16:creationId xmlns:a16="http://schemas.microsoft.com/office/drawing/2014/main" id="{4073F508-0E9E-FA66-217A-226336031280}"/>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37026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3" name="Picture 2">
            <a:extLst>
              <a:ext uri="{FF2B5EF4-FFF2-40B4-BE49-F238E27FC236}">
                <a16:creationId xmlns:a16="http://schemas.microsoft.com/office/drawing/2014/main" id="{70049A21-04DB-68FB-D71A-106E2F2E5D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88060" y="2472153"/>
            <a:ext cx="2115464" cy="1496187"/>
          </a:xfrm>
          <a:prstGeom prst="rect">
            <a:avLst/>
          </a:prstGeom>
        </p:spPr>
      </p:pic>
      <p:pic>
        <p:nvPicPr>
          <p:cNvPr id="4" name="Picture 3">
            <a:extLst>
              <a:ext uri="{FF2B5EF4-FFF2-40B4-BE49-F238E27FC236}">
                <a16:creationId xmlns:a16="http://schemas.microsoft.com/office/drawing/2014/main" id="{B53C8499-6C88-E6C3-BE72-04EFDE6BF6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0120" y="2463621"/>
            <a:ext cx="2115464" cy="1496187"/>
          </a:xfrm>
          <a:prstGeom prst="rect">
            <a:avLst/>
          </a:prstGeom>
        </p:spPr>
      </p:pic>
      <p:pic>
        <p:nvPicPr>
          <p:cNvPr id="5" name="Picture 4">
            <a:extLst>
              <a:ext uri="{FF2B5EF4-FFF2-40B4-BE49-F238E27FC236}">
                <a16:creationId xmlns:a16="http://schemas.microsoft.com/office/drawing/2014/main" id="{92DED124-736C-C8EA-0B9D-3569428BE1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4288" y="2472154"/>
            <a:ext cx="2115464" cy="1496187"/>
          </a:xfrm>
          <a:prstGeom prst="rect">
            <a:avLst/>
          </a:prstGeom>
        </p:spPr>
      </p:pic>
      <p:pic>
        <p:nvPicPr>
          <p:cNvPr id="8" name="Picture 7">
            <a:extLst>
              <a:ext uri="{FF2B5EF4-FFF2-40B4-BE49-F238E27FC236}">
                <a16:creationId xmlns:a16="http://schemas.microsoft.com/office/drawing/2014/main" id="{CFE21AD6-818B-2D91-BDC4-C7B0D38BA9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2317" y="2472154"/>
            <a:ext cx="2115464" cy="1496187"/>
          </a:xfrm>
          <a:prstGeom prst="rect">
            <a:avLst/>
          </a:prstGeom>
        </p:spPr>
      </p:pic>
      <p:pic>
        <p:nvPicPr>
          <p:cNvPr id="9" name="Picture 8">
            <a:extLst>
              <a:ext uri="{FF2B5EF4-FFF2-40B4-BE49-F238E27FC236}">
                <a16:creationId xmlns:a16="http://schemas.microsoft.com/office/drawing/2014/main" id="{AA1ABE8D-4454-A708-073C-BCB06147D7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135" y="3769443"/>
            <a:ext cx="2115464" cy="1496187"/>
          </a:xfrm>
          <a:prstGeom prst="rect">
            <a:avLst/>
          </a:prstGeom>
        </p:spPr>
      </p:pic>
      <p:pic>
        <p:nvPicPr>
          <p:cNvPr id="10" name="Picture 9">
            <a:extLst>
              <a:ext uri="{FF2B5EF4-FFF2-40B4-BE49-F238E27FC236}">
                <a16:creationId xmlns:a16="http://schemas.microsoft.com/office/drawing/2014/main" id="{697E3617-AD96-88C5-B89A-BAD4F47B2D4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31971" y="2475300"/>
            <a:ext cx="2115464" cy="1496187"/>
          </a:xfrm>
          <a:prstGeom prst="rect">
            <a:avLst/>
          </a:prstGeom>
        </p:spPr>
      </p:pic>
      <p:pic>
        <p:nvPicPr>
          <p:cNvPr id="11" name="Picture 10">
            <a:extLst>
              <a:ext uri="{FF2B5EF4-FFF2-40B4-BE49-F238E27FC236}">
                <a16:creationId xmlns:a16="http://schemas.microsoft.com/office/drawing/2014/main" id="{F07619D1-2F8C-1F84-0A8B-7E5057C4FF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40345" y="3787392"/>
            <a:ext cx="2115464" cy="1496187"/>
          </a:xfrm>
          <a:prstGeom prst="rect">
            <a:avLst/>
          </a:prstGeom>
        </p:spPr>
      </p:pic>
      <p:pic>
        <p:nvPicPr>
          <p:cNvPr id="12" name="Picture 11">
            <a:extLst>
              <a:ext uri="{FF2B5EF4-FFF2-40B4-BE49-F238E27FC236}">
                <a16:creationId xmlns:a16="http://schemas.microsoft.com/office/drawing/2014/main" id="{76A3B1CE-BA1F-BCAF-B4C7-94450D25107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2472154"/>
            <a:ext cx="2115464" cy="1496187"/>
          </a:xfrm>
          <a:prstGeom prst="rect">
            <a:avLst/>
          </a:prstGeom>
        </p:spPr>
      </p:pic>
      <p:pic>
        <p:nvPicPr>
          <p:cNvPr id="13" name="Picture 12">
            <a:extLst>
              <a:ext uri="{FF2B5EF4-FFF2-40B4-BE49-F238E27FC236}">
                <a16:creationId xmlns:a16="http://schemas.microsoft.com/office/drawing/2014/main" id="{607C1573-E01D-C235-B853-A7ACD84E61B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3778600"/>
            <a:ext cx="2115464" cy="1496187"/>
          </a:xfrm>
          <a:prstGeom prst="rect">
            <a:avLst/>
          </a:prstGeom>
        </p:spPr>
      </p:pic>
      <p:sp>
        <p:nvSpPr>
          <p:cNvPr id="14" name="TextBox 13">
            <a:extLst>
              <a:ext uri="{FF2B5EF4-FFF2-40B4-BE49-F238E27FC236}">
                <a16:creationId xmlns:a16="http://schemas.microsoft.com/office/drawing/2014/main" id="{D56F0BE8-72BD-FA06-31B3-758783FB0AA0}"/>
              </a:ext>
            </a:extLst>
          </p:cNvPr>
          <p:cNvSpPr txBox="1"/>
          <p:nvPr/>
        </p:nvSpPr>
        <p:spPr>
          <a:xfrm>
            <a:off x="341146" y="249676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2013</a:t>
            </a:r>
          </a:p>
        </p:txBody>
      </p:sp>
      <p:sp>
        <p:nvSpPr>
          <p:cNvPr id="15" name="TextBox 14">
            <a:extLst>
              <a:ext uri="{FF2B5EF4-FFF2-40B4-BE49-F238E27FC236}">
                <a16:creationId xmlns:a16="http://schemas.microsoft.com/office/drawing/2014/main" id="{8C2803F3-FB2F-FCE0-CD9B-07E29F6C83EC}"/>
              </a:ext>
            </a:extLst>
          </p:cNvPr>
          <p:cNvSpPr txBox="1"/>
          <p:nvPr/>
        </p:nvSpPr>
        <p:spPr>
          <a:xfrm>
            <a:off x="2373117" y="250295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2014</a:t>
            </a:r>
          </a:p>
        </p:txBody>
      </p:sp>
      <p:sp>
        <p:nvSpPr>
          <p:cNvPr id="17" name="TextBox 16">
            <a:extLst>
              <a:ext uri="{FF2B5EF4-FFF2-40B4-BE49-F238E27FC236}">
                <a16:creationId xmlns:a16="http://schemas.microsoft.com/office/drawing/2014/main" id="{9ED9D890-2D0B-FFE3-9A7A-4DA84E7BE4F3}"/>
              </a:ext>
            </a:extLst>
          </p:cNvPr>
          <p:cNvSpPr txBox="1"/>
          <p:nvPr/>
        </p:nvSpPr>
        <p:spPr>
          <a:xfrm>
            <a:off x="6425686" y="250066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2016</a:t>
            </a:r>
          </a:p>
        </p:txBody>
      </p:sp>
      <p:sp>
        <p:nvSpPr>
          <p:cNvPr id="18" name="TextBox 17">
            <a:extLst>
              <a:ext uri="{FF2B5EF4-FFF2-40B4-BE49-F238E27FC236}">
                <a16:creationId xmlns:a16="http://schemas.microsoft.com/office/drawing/2014/main" id="{C948506A-F8F5-9C6D-5FF3-F6E9573FFBFF}"/>
              </a:ext>
            </a:extLst>
          </p:cNvPr>
          <p:cNvSpPr txBox="1"/>
          <p:nvPr/>
        </p:nvSpPr>
        <p:spPr>
          <a:xfrm>
            <a:off x="4397403" y="249676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2015</a:t>
            </a:r>
          </a:p>
        </p:txBody>
      </p:sp>
      <p:sp>
        <p:nvSpPr>
          <p:cNvPr id="19" name="TextBox 18">
            <a:extLst>
              <a:ext uri="{FF2B5EF4-FFF2-40B4-BE49-F238E27FC236}">
                <a16:creationId xmlns:a16="http://schemas.microsoft.com/office/drawing/2014/main" id="{2E7F35C5-1FDC-27DD-A133-C80D2E541A6F}"/>
              </a:ext>
            </a:extLst>
          </p:cNvPr>
          <p:cNvSpPr txBox="1"/>
          <p:nvPr/>
        </p:nvSpPr>
        <p:spPr>
          <a:xfrm>
            <a:off x="8418830" y="249676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2017</a:t>
            </a:r>
          </a:p>
        </p:txBody>
      </p:sp>
      <p:sp>
        <p:nvSpPr>
          <p:cNvPr id="21" name="TextBox 20">
            <a:extLst>
              <a:ext uri="{FF2B5EF4-FFF2-40B4-BE49-F238E27FC236}">
                <a16:creationId xmlns:a16="http://schemas.microsoft.com/office/drawing/2014/main" id="{8E069FEF-2E50-AE84-E535-A2EA9463427D}"/>
              </a:ext>
            </a:extLst>
          </p:cNvPr>
          <p:cNvSpPr txBox="1"/>
          <p:nvPr/>
        </p:nvSpPr>
        <p:spPr>
          <a:xfrm>
            <a:off x="10489628" y="251003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2018</a:t>
            </a:r>
          </a:p>
        </p:txBody>
      </p:sp>
      <p:sp>
        <p:nvSpPr>
          <p:cNvPr id="22" name="TextBox 21">
            <a:extLst>
              <a:ext uri="{FF2B5EF4-FFF2-40B4-BE49-F238E27FC236}">
                <a16:creationId xmlns:a16="http://schemas.microsoft.com/office/drawing/2014/main" id="{2BEBC2B9-6380-B960-3741-39CC4E531F49}"/>
              </a:ext>
            </a:extLst>
          </p:cNvPr>
          <p:cNvSpPr txBox="1"/>
          <p:nvPr/>
        </p:nvSpPr>
        <p:spPr>
          <a:xfrm>
            <a:off x="333728" y="379485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2019</a:t>
            </a:r>
          </a:p>
        </p:txBody>
      </p:sp>
      <p:sp>
        <p:nvSpPr>
          <p:cNvPr id="25" name="TextBox 24">
            <a:extLst>
              <a:ext uri="{FF2B5EF4-FFF2-40B4-BE49-F238E27FC236}">
                <a16:creationId xmlns:a16="http://schemas.microsoft.com/office/drawing/2014/main" id="{CA5B6011-A05A-028A-944A-F0B38771EDE5}"/>
              </a:ext>
            </a:extLst>
          </p:cNvPr>
          <p:cNvSpPr txBox="1"/>
          <p:nvPr/>
        </p:nvSpPr>
        <p:spPr>
          <a:xfrm>
            <a:off x="2386005" y="381515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2020</a:t>
            </a:r>
          </a:p>
        </p:txBody>
      </p:sp>
      <p:sp>
        <p:nvSpPr>
          <p:cNvPr id="27" name="TextBox 26">
            <a:extLst>
              <a:ext uri="{FF2B5EF4-FFF2-40B4-BE49-F238E27FC236}">
                <a16:creationId xmlns:a16="http://schemas.microsoft.com/office/drawing/2014/main" id="{61B3BAFB-D241-4BDF-F2A5-461D793C4268}"/>
              </a:ext>
            </a:extLst>
          </p:cNvPr>
          <p:cNvSpPr txBox="1"/>
          <p:nvPr/>
        </p:nvSpPr>
        <p:spPr>
          <a:xfrm>
            <a:off x="4394063" y="379756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2021</a:t>
            </a:r>
          </a:p>
        </p:txBody>
      </p:sp>
      <p:sp>
        <p:nvSpPr>
          <p:cNvPr id="29" name="Text Box 116">
            <a:extLst>
              <a:ext uri="{FF2B5EF4-FFF2-40B4-BE49-F238E27FC236}">
                <a16:creationId xmlns:a16="http://schemas.microsoft.com/office/drawing/2014/main" id="{8DB3C302-687B-4689-CE52-5E8CE2EE0311}"/>
              </a:ext>
            </a:extLst>
          </p:cNvPr>
          <p:cNvSpPr txBox="1">
            <a:spLocks noChangeArrowheads="1"/>
          </p:cNvSpPr>
          <p:nvPr/>
        </p:nvSpPr>
        <p:spPr bwMode="auto">
          <a:xfrm>
            <a:off x="1613694" y="-8792"/>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1 (8 / 11)</a:t>
            </a:r>
          </a:p>
        </p:txBody>
      </p:sp>
      <p:sp>
        <p:nvSpPr>
          <p:cNvPr id="31" name="Espace réservé du contenu 2">
            <a:extLst>
              <a:ext uri="{FF2B5EF4-FFF2-40B4-BE49-F238E27FC236}">
                <a16:creationId xmlns:a16="http://schemas.microsoft.com/office/drawing/2014/main" id="{131E6C5A-7B8C-0EA6-D230-86165CB5E828}"/>
              </a:ext>
            </a:extLst>
          </p:cNvPr>
          <p:cNvSpPr txBox="1">
            <a:spLocks/>
          </p:cNvSpPr>
          <p:nvPr/>
        </p:nvSpPr>
        <p:spPr>
          <a:xfrm>
            <a:off x="1729668" y="847605"/>
            <a:ext cx="9120039" cy="348150"/>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Looking at MPD results, we can note differences in abundances-at-age between the </a:t>
            </a:r>
            <a:r>
              <a:rPr lang="en-US" sz="1800" dirty="0">
                <a:solidFill>
                  <a:srgbClr val="FF0000"/>
                </a:solidFill>
                <a:latin typeface="Times New Roman" panose="02020603050405020304" pitchFamily="18" charset="0"/>
                <a:cs typeface="Times New Roman" panose="02020603050405020304" pitchFamily="18" charset="0"/>
              </a:rPr>
              <a:t>four-area </a:t>
            </a:r>
            <a:r>
              <a:rPr lang="en-US" sz="1800" dirty="0">
                <a:latin typeface="Times New Roman" panose="02020603050405020304" pitchFamily="18" charset="0"/>
                <a:cs typeface="Times New Roman" panose="02020603050405020304" pitchFamily="18" charset="0"/>
              </a:rPr>
              <a:t>and the </a:t>
            </a:r>
            <a:r>
              <a:rPr lang="en-US" sz="1800" dirty="0">
                <a:solidFill>
                  <a:srgbClr val="0070C0"/>
                </a:solidFill>
                <a:latin typeface="Times New Roman" panose="02020603050405020304" pitchFamily="18" charset="0"/>
                <a:cs typeface="Times New Roman" panose="02020603050405020304" pitchFamily="18" charset="0"/>
              </a:rPr>
              <a:t>one-area</a:t>
            </a:r>
            <a:r>
              <a:rPr lang="en-US" sz="1800" dirty="0">
                <a:latin typeface="Times New Roman" panose="02020603050405020304" pitchFamily="18" charset="0"/>
                <a:cs typeface="Times New Roman" panose="02020603050405020304" pitchFamily="18" charset="0"/>
              </a:rPr>
              <a:t> models, especially more variability in age structure for the younger ages (&lt; 15-year-old) in the </a:t>
            </a:r>
            <a:r>
              <a:rPr lang="en-US" sz="1800" dirty="0">
                <a:solidFill>
                  <a:srgbClr val="FF0000"/>
                </a:solidFill>
                <a:latin typeface="Times New Roman" panose="02020603050405020304" pitchFamily="18" charset="0"/>
                <a:cs typeface="Times New Roman" panose="02020603050405020304" pitchFamily="18" charset="0"/>
              </a:rPr>
              <a:t>four-area model</a:t>
            </a:r>
          </a:p>
        </p:txBody>
      </p:sp>
      <p:sp>
        <p:nvSpPr>
          <p:cNvPr id="33" name="Moins 4">
            <a:extLst>
              <a:ext uri="{FF2B5EF4-FFF2-40B4-BE49-F238E27FC236}">
                <a16:creationId xmlns:a16="http://schemas.microsoft.com/office/drawing/2014/main" id="{2FB7A706-C86C-EDF5-6C23-3C92D5A583E5}"/>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36657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73FAF8-773B-FA1E-2360-BAC8CEBB34A3}"/>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AD20F147-FB72-C341-07EF-3A604FEB52C6}"/>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9" name="Picture 8">
            <a:extLst>
              <a:ext uri="{FF2B5EF4-FFF2-40B4-BE49-F238E27FC236}">
                <a16:creationId xmlns:a16="http://schemas.microsoft.com/office/drawing/2014/main" id="{4D9D93E6-2FEB-E6CF-E863-B994EA1E71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4267" y="2459900"/>
            <a:ext cx="2115464" cy="1496187"/>
          </a:xfrm>
          <a:prstGeom prst="rect">
            <a:avLst/>
          </a:prstGeom>
        </p:spPr>
      </p:pic>
      <p:pic>
        <p:nvPicPr>
          <p:cNvPr id="10" name="Picture 9">
            <a:extLst>
              <a:ext uri="{FF2B5EF4-FFF2-40B4-BE49-F238E27FC236}">
                <a16:creationId xmlns:a16="http://schemas.microsoft.com/office/drawing/2014/main" id="{2C4C2C35-C079-2646-94C3-E6A368490F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2232" y="3781300"/>
            <a:ext cx="2115464" cy="1496187"/>
          </a:xfrm>
          <a:prstGeom prst="rect">
            <a:avLst/>
          </a:prstGeom>
        </p:spPr>
      </p:pic>
      <p:pic>
        <p:nvPicPr>
          <p:cNvPr id="13" name="Picture 12">
            <a:extLst>
              <a:ext uri="{FF2B5EF4-FFF2-40B4-BE49-F238E27FC236}">
                <a16:creationId xmlns:a16="http://schemas.microsoft.com/office/drawing/2014/main" id="{901F51F8-8507-4801-95CA-AC2EAF33D1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4267" y="5077346"/>
            <a:ext cx="2115464" cy="1496187"/>
          </a:xfrm>
          <a:prstGeom prst="rect">
            <a:avLst/>
          </a:prstGeom>
        </p:spPr>
      </p:pic>
      <p:pic>
        <p:nvPicPr>
          <p:cNvPr id="15" name="Picture 14">
            <a:extLst>
              <a:ext uri="{FF2B5EF4-FFF2-40B4-BE49-F238E27FC236}">
                <a16:creationId xmlns:a16="http://schemas.microsoft.com/office/drawing/2014/main" id="{31BE5FE7-D3DB-1DC0-B5C1-B87489D20C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23289" y="2451110"/>
            <a:ext cx="2115464" cy="1496187"/>
          </a:xfrm>
          <a:prstGeom prst="rect">
            <a:avLst/>
          </a:prstGeom>
        </p:spPr>
      </p:pic>
      <p:pic>
        <p:nvPicPr>
          <p:cNvPr id="18" name="Picture 17">
            <a:extLst>
              <a:ext uri="{FF2B5EF4-FFF2-40B4-BE49-F238E27FC236}">
                <a16:creationId xmlns:a16="http://schemas.microsoft.com/office/drawing/2014/main" id="{777FFFFA-FA77-1F63-97BB-658C804554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8462" y="3783449"/>
            <a:ext cx="2115464" cy="1496187"/>
          </a:xfrm>
          <a:prstGeom prst="rect">
            <a:avLst/>
          </a:prstGeom>
        </p:spPr>
      </p:pic>
      <p:pic>
        <p:nvPicPr>
          <p:cNvPr id="19" name="Picture 18">
            <a:extLst>
              <a:ext uri="{FF2B5EF4-FFF2-40B4-BE49-F238E27FC236}">
                <a16:creationId xmlns:a16="http://schemas.microsoft.com/office/drawing/2014/main" id="{7AEEB2A6-41CF-B11E-B927-9680E32434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25327" y="5081480"/>
            <a:ext cx="2115464" cy="1496187"/>
          </a:xfrm>
          <a:prstGeom prst="rect">
            <a:avLst/>
          </a:prstGeom>
        </p:spPr>
      </p:pic>
      <p:pic>
        <p:nvPicPr>
          <p:cNvPr id="20" name="Picture 19">
            <a:extLst>
              <a:ext uri="{FF2B5EF4-FFF2-40B4-BE49-F238E27FC236}">
                <a16:creationId xmlns:a16="http://schemas.microsoft.com/office/drawing/2014/main" id="{5D283826-D881-354F-5677-C368CBBB18C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07650" y="2451111"/>
            <a:ext cx="2115464" cy="1496187"/>
          </a:xfrm>
          <a:prstGeom prst="rect">
            <a:avLst/>
          </a:prstGeom>
        </p:spPr>
      </p:pic>
      <p:pic>
        <p:nvPicPr>
          <p:cNvPr id="23" name="Picture 22">
            <a:extLst>
              <a:ext uri="{FF2B5EF4-FFF2-40B4-BE49-F238E27FC236}">
                <a16:creationId xmlns:a16="http://schemas.microsoft.com/office/drawing/2014/main" id="{4DA2F999-F245-4585-DC56-EDB8F6359AB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7650" y="3776032"/>
            <a:ext cx="2115464" cy="1496187"/>
          </a:xfrm>
          <a:prstGeom prst="rect">
            <a:avLst/>
          </a:prstGeom>
        </p:spPr>
      </p:pic>
      <p:pic>
        <p:nvPicPr>
          <p:cNvPr id="24" name="Picture 23">
            <a:extLst>
              <a:ext uri="{FF2B5EF4-FFF2-40B4-BE49-F238E27FC236}">
                <a16:creationId xmlns:a16="http://schemas.microsoft.com/office/drawing/2014/main" id="{05CE0DE9-82A7-D6CF-D0D4-4D41422C67E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93356" y="5070479"/>
            <a:ext cx="2115464" cy="1496187"/>
          </a:xfrm>
          <a:prstGeom prst="rect">
            <a:avLst/>
          </a:prstGeom>
        </p:spPr>
      </p:pic>
      <p:pic>
        <p:nvPicPr>
          <p:cNvPr id="25" name="Picture 24">
            <a:extLst>
              <a:ext uri="{FF2B5EF4-FFF2-40B4-BE49-F238E27FC236}">
                <a16:creationId xmlns:a16="http://schemas.microsoft.com/office/drawing/2014/main" id="{AA394070-3B6C-2E20-07F5-C501F19170B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66867" y="2451111"/>
            <a:ext cx="2115464" cy="1496187"/>
          </a:xfrm>
          <a:prstGeom prst="rect">
            <a:avLst/>
          </a:prstGeom>
        </p:spPr>
      </p:pic>
      <p:pic>
        <p:nvPicPr>
          <p:cNvPr id="26" name="Picture 25">
            <a:extLst>
              <a:ext uri="{FF2B5EF4-FFF2-40B4-BE49-F238E27FC236}">
                <a16:creationId xmlns:a16="http://schemas.microsoft.com/office/drawing/2014/main" id="{451CE8CA-CA54-82C5-B1DC-6924343ED00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80037" y="3785375"/>
            <a:ext cx="2115464" cy="1496187"/>
          </a:xfrm>
          <a:prstGeom prst="rect">
            <a:avLst/>
          </a:prstGeom>
        </p:spPr>
      </p:pic>
      <p:pic>
        <p:nvPicPr>
          <p:cNvPr id="27" name="Picture 26">
            <a:extLst>
              <a:ext uri="{FF2B5EF4-FFF2-40B4-BE49-F238E27FC236}">
                <a16:creationId xmlns:a16="http://schemas.microsoft.com/office/drawing/2014/main" id="{6FCA4D83-A6EE-95A4-DE33-019FDBEF96C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86432" y="5076615"/>
            <a:ext cx="2115464" cy="1496187"/>
          </a:xfrm>
          <a:prstGeom prst="rect">
            <a:avLst/>
          </a:prstGeom>
        </p:spPr>
      </p:pic>
      <p:pic>
        <p:nvPicPr>
          <p:cNvPr id="28" name="Picture 27">
            <a:extLst>
              <a:ext uri="{FF2B5EF4-FFF2-40B4-BE49-F238E27FC236}">
                <a16:creationId xmlns:a16="http://schemas.microsoft.com/office/drawing/2014/main" id="{4036F462-5583-87D4-AC20-E3D4C0A8801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31063" y="2451112"/>
            <a:ext cx="2115464" cy="1496187"/>
          </a:xfrm>
          <a:prstGeom prst="rect">
            <a:avLst/>
          </a:prstGeom>
        </p:spPr>
      </p:pic>
      <p:pic>
        <p:nvPicPr>
          <p:cNvPr id="29" name="Picture 28">
            <a:extLst>
              <a:ext uri="{FF2B5EF4-FFF2-40B4-BE49-F238E27FC236}">
                <a16:creationId xmlns:a16="http://schemas.microsoft.com/office/drawing/2014/main" id="{A177E96A-BF78-202F-9C3D-3F1EC180A8D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37194" y="3783449"/>
            <a:ext cx="2115464" cy="1496187"/>
          </a:xfrm>
          <a:prstGeom prst="rect">
            <a:avLst/>
          </a:prstGeom>
        </p:spPr>
      </p:pic>
      <p:pic>
        <p:nvPicPr>
          <p:cNvPr id="30" name="Picture 29">
            <a:extLst>
              <a:ext uri="{FF2B5EF4-FFF2-40B4-BE49-F238E27FC236}">
                <a16:creationId xmlns:a16="http://schemas.microsoft.com/office/drawing/2014/main" id="{F34AB34F-3EF1-4A0B-68BE-2155BDB6D82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8446" y="5091432"/>
            <a:ext cx="2115464" cy="1496187"/>
          </a:xfrm>
          <a:prstGeom prst="rect">
            <a:avLst/>
          </a:prstGeom>
        </p:spPr>
      </p:pic>
      <p:pic>
        <p:nvPicPr>
          <p:cNvPr id="31" name="Picture 30">
            <a:extLst>
              <a:ext uri="{FF2B5EF4-FFF2-40B4-BE49-F238E27FC236}">
                <a16:creationId xmlns:a16="http://schemas.microsoft.com/office/drawing/2014/main" id="{832FDCAA-F8AE-DB1E-C919-3DE30048ADD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0" y="2463621"/>
            <a:ext cx="2115464" cy="1496187"/>
          </a:xfrm>
          <a:prstGeom prst="rect">
            <a:avLst/>
          </a:prstGeom>
        </p:spPr>
      </p:pic>
      <p:pic>
        <p:nvPicPr>
          <p:cNvPr id="32" name="Picture 31">
            <a:extLst>
              <a:ext uri="{FF2B5EF4-FFF2-40B4-BE49-F238E27FC236}">
                <a16:creationId xmlns:a16="http://schemas.microsoft.com/office/drawing/2014/main" id="{F8B140FD-EAD8-7C2C-D901-8D0AF9D738F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445" y="3765928"/>
            <a:ext cx="2115464" cy="1496187"/>
          </a:xfrm>
          <a:prstGeom prst="rect">
            <a:avLst/>
          </a:prstGeom>
        </p:spPr>
      </p:pic>
      <p:pic>
        <p:nvPicPr>
          <p:cNvPr id="33" name="Picture 32">
            <a:extLst>
              <a:ext uri="{FF2B5EF4-FFF2-40B4-BE49-F238E27FC236}">
                <a16:creationId xmlns:a16="http://schemas.microsoft.com/office/drawing/2014/main" id="{D5EB744E-DCEB-A174-1E78-94FE19FB59B4}"/>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521" y="5072672"/>
            <a:ext cx="2115464" cy="1496187"/>
          </a:xfrm>
          <a:prstGeom prst="rect">
            <a:avLst/>
          </a:prstGeom>
        </p:spPr>
      </p:pic>
      <p:sp>
        <p:nvSpPr>
          <p:cNvPr id="35" name="TextBox 34">
            <a:extLst>
              <a:ext uri="{FF2B5EF4-FFF2-40B4-BE49-F238E27FC236}">
                <a16:creationId xmlns:a16="http://schemas.microsoft.com/office/drawing/2014/main" id="{DF22512E-873E-458A-FBA5-AB74B7C35DA3}"/>
              </a:ext>
            </a:extLst>
          </p:cNvPr>
          <p:cNvSpPr txBox="1"/>
          <p:nvPr/>
        </p:nvSpPr>
        <p:spPr>
          <a:xfrm>
            <a:off x="344753" y="2472441"/>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1995</a:t>
            </a:r>
          </a:p>
        </p:txBody>
      </p:sp>
      <p:sp>
        <p:nvSpPr>
          <p:cNvPr id="36" name="TextBox 35">
            <a:extLst>
              <a:ext uri="{FF2B5EF4-FFF2-40B4-BE49-F238E27FC236}">
                <a16:creationId xmlns:a16="http://schemas.microsoft.com/office/drawing/2014/main" id="{9075AA2D-BA83-52B6-5BEF-E12221C89EE3}"/>
              </a:ext>
            </a:extLst>
          </p:cNvPr>
          <p:cNvSpPr txBox="1"/>
          <p:nvPr/>
        </p:nvSpPr>
        <p:spPr>
          <a:xfrm>
            <a:off x="2376724" y="2478631"/>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1996</a:t>
            </a:r>
          </a:p>
        </p:txBody>
      </p:sp>
      <p:sp>
        <p:nvSpPr>
          <p:cNvPr id="37" name="TextBox 36">
            <a:extLst>
              <a:ext uri="{FF2B5EF4-FFF2-40B4-BE49-F238E27FC236}">
                <a16:creationId xmlns:a16="http://schemas.microsoft.com/office/drawing/2014/main" id="{C769CD49-45C2-1704-6192-78D1ED8E2EE9}"/>
              </a:ext>
            </a:extLst>
          </p:cNvPr>
          <p:cNvSpPr txBox="1"/>
          <p:nvPr/>
        </p:nvSpPr>
        <p:spPr>
          <a:xfrm>
            <a:off x="6429293" y="247634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1998</a:t>
            </a:r>
          </a:p>
        </p:txBody>
      </p:sp>
      <p:sp>
        <p:nvSpPr>
          <p:cNvPr id="38" name="TextBox 37">
            <a:extLst>
              <a:ext uri="{FF2B5EF4-FFF2-40B4-BE49-F238E27FC236}">
                <a16:creationId xmlns:a16="http://schemas.microsoft.com/office/drawing/2014/main" id="{8EE306BD-8ECE-9BD1-5AA2-A2C87CD327C6}"/>
              </a:ext>
            </a:extLst>
          </p:cNvPr>
          <p:cNvSpPr txBox="1"/>
          <p:nvPr/>
        </p:nvSpPr>
        <p:spPr>
          <a:xfrm>
            <a:off x="4401010" y="2472441"/>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1997</a:t>
            </a:r>
          </a:p>
        </p:txBody>
      </p:sp>
      <p:sp>
        <p:nvSpPr>
          <p:cNvPr id="39" name="TextBox 38">
            <a:extLst>
              <a:ext uri="{FF2B5EF4-FFF2-40B4-BE49-F238E27FC236}">
                <a16:creationId xmlns:a16="http://schemas.microsoft.com/office/drawing/2014/main" id="{239E2076-4B41-30F9-4403-F3E0CACEE252}"/>
              </a:ext>
            </a:extLst>
          </p:cNvPr>
          <p:cNvSpPr txBox="1"/>
          <p:nvPr/>
        </p:nvSpPr>
        <p:spPr>
          <a:xfrm>
            <a:off x="8422437" y="2472441"/>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1999</a:t>
            </a:r>
          </a:p>
        </p:txBody>
      </p:sp>
      <p:sp>
        <p:nvSpPr>
          <p:cNvPr id="40" name="TextBox 39">
            <a:extLst>
              <a:ext uri="{FF2B5EF4-FFF2-40B4-BE49-F238E27FC236}">
                <a16:creationId xmlns:a16="http://schemas.microsoft.com/office/drawing/2014/main" id="{BD96BD2A-75A1-6B8B-D9BC-5BCF637CC134}"/>
              </a:ext>
            </a:extLst>
          </p:cNvPr>
          <p:cNvSpPr txBox="1"/>
          <p:nvPr/>
        </p:nvSpPr>
        <p:spPr>
          <a:xfrm>
            <a:off x="10493235" y="2485716"/>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2000</a:t>
            </a:r>
          </a:p>
        </p:txBody>
      </p:sp>
      <p:sp>
        <p:nvSpPr>
          <p:cNvPr id="41" name="TextBox 40">
            <a:extLst>
              <a:ext uri="{FF2B5EF4-FFF2-40B4-BE49-F238E27FC236}">
                <a16:creationId xmlns:a16="http://schemas.microsoft.com/office/drawing/2014/main" id="{6E41D58C-D219-5021-8703-50C4E18550A6}"/>
              </a:ext>
            </a:extLst>
          </p:cNvPr>
          <p:cNvSpPr txBox="1"/>
          <p:nvPr/>
        </p:nvSpPr>
        <p:spPr>
          <a:xfrm>
            <a:off x="333728" y="377039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2001</a:t>
            </a:r>
          </a:p>
        </p:txBody>
      </p:sp>
      <p:sp>
        <p:nvSpPr>
          <p:cNvPr id="42" name="TextBox 41">
            <a:extLst>
              <a:ext uri="{FF2B5EF4-FFF2-40B4-BE49-F238E27FC236}">
                <a16:creationId xmlns:a16="http://schemas.microsoft.com/office/drawing/2014/main" id="{BD87CC91-CBDF-745C-F8D9-C29FAEFC4BE0}"/>
              </a:ext>
            </a:extLst>
          </p:cNvPr>
          <p:cNvSpPr txBox="1"/>
          <p:nvPr/>
        </p:nvSpPr>
        <p:spPr>
          <a:xfrm>
            <a:off x="2389255" y="3785375"/>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2002</a:t>
            </a:r>
          </a:p>
        </p:txBody>
      </p:sp>
      <p:sp>
        <p:nvSpPr>
          <p:cNvPr id="43" name="TextBox 42">
            <a:extLst>
              <a:ext uri="{FF2B5EF4-FFF2-40B4-BE49-F238E27FC236}">
                <a16:creationId xmlns:a16="http://schemas.microsoft.com/office/drawing/2014/main" id="{FC056FEF-6E60-B3AE-3DF7-FA54B464A622}"/>
              </a:ext>
            </a:extLst>
          </p:cNvPr>
          <p:cNvSpPr txBox="1"/>
          <p:nvPr/>
        </p:nvSpPr>
        <p:spPr>
          <a:xfrm>
            <a:off x="4397417" y="3775871"/>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2003</a:t>
            </a:r>
          </a:p>
        </p:txBody>
      </p:sp>
      <p:sp>
        <p:nvSpPr>
          <p:cNvPr id="44" name="TextBox 43">
            <a:extLst>
              <a:ext uri="{FF2B5EF4-FFF2-40B4-BE49-F238E27FC236}">
                <a16:creationId xmlns:a16="http://schemas.microsoft.com/office/drawing/2014/main" id="{1AC8D910-0390-1C42-EB2A-246EAAAA32E7}"/>
              </a:ext>
            </a:extLst>
          </p:cNvPr>
          <p:cNvSpPr txBox="1"/>
          <p:nvPr/>
        </p:nvSpPr>
        <p:spPr>
          <a:xfrm>
            <a:off x="6457162" y="37742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2004</a:t>
            </a:r>
          </a:p>
        </p:txBody>
      </p:sp>
      <p:sp>
        <p:nvSpPr>
          <p:cNvPr id="45" name="TextBox 44">
            <a:extLst>
              <a:ext uri="{FF2B5EF4-FFF2-40B4-BE49-F238E27FC236}">
                <a16:creationId xmlns:a16="http://schemas.microsoft.com/office/drawing/2014/main" id="{869D138B-DF7B-8084-40C6-37128DFA6A2A}"/>
              </a:ext>
            </a:extLst>
          </p:cNvPr>
          <p:cNvSpPr txBox="1"/>
          <p:nvPr/>
        </p:nvSpPr>
        <p:spPr>
          <a:xfrm>
            <a:off x="8461980" y="378130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2005</a:t>
            </a:r>
          </a:p>
        </p:txBody>
      </p:sp>
      <p:sp>
        <p:nvSpPr>
          <p:cNvPr id="46" name="TextBox 45">
            <a:extLst>
              <a:ext uri="{FF2B5EF4-FFF2-40B4-BE49-F238E27FC236}">
                <a16:creationId xmlns:a16="http://schemas.microsoft.com/office/drawing/2014/main" id="{24023CF6-5820-3596-FC89-4034E340DA35}"/>
              </a:ext>
            </a:extLst>
          </p:cNvPr>
          <p:cNvSpPr txBox="1"/>
          <p:nvPr/>
        </p:nvSpPr>
        <p:spPr>
          <a:xfrm>
            <a:off x="10463460" y="3791631"/>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2006</a:t>
            </a:r>
          </a:p>
        </p:txBody>
      </p:sp>
      <p:sp>
        <p:nvSpPr>
          <p:cNvPr id="47" name="TextBox 46">
            <a:extLst>
              <a:ext uri="{FF2B5EF4-FFF2-40B4-BE49-F238E27FC236}">
                <a16:creationId xmlns:a16="http://schemas.microsoft.com/office/drawing/2014/main" id="{74AAEABF-4D14-48F4-AC3C-ACC4274CE3DB}"/>
              </a:ext>
            </a:extLst>
          </p:cNvPr>
          <p:cNvSpPr txBox="1"/>
          <p:nvPr/>
        </p:nvSpPr>
        <p:spPr>
          <a:xfrm>
            <a:off x="327981" y="506371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2007</a:t>
            </a:r>
          </a:p>
        </p:txBody>
      </p:sp>
      <p:sp>
        <p:nvSpPr>
          <p:cNvPr id="48" name="TextBox 47">
            <a:extLst>
              <a:ext uri="{FF2B5EF4-FFF2-40B4-BE49-F238E27FC236}">
                <a16:creationId xmlns:a16="http://schemas.microsoft.com/office/drawing/2014/main" id="{70F29FB6-3CD6-40A8-B618-A6E0B124CC36}"/>
              </a:ext>
            </a:extLst>
          </p:cNvPr>
          <p:cNvSpPr txBox="1"/>
          <p:nvPr/>
        </p:nvSpPr>
        <p:spPr>
          <a:xfrm>
            <a:off x="2362225" y="5099915"/>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2008</a:t>
            </a:r>
          </a:p>
        </p:txBody>
      </p:sp>
      <p:sp>
        <p:nvSpPr>
          <p:cNvPr id="49" name="TextBox 48">
            <a:extLst>
              <a:ext uri="{FF2B5EF4-FFF2-40B4-BE49-F238E27FC236}">
                <a16:creationId xmlns:a16="http://schemas.microsoft.com/office/drawing/2014/main" id="{199A5924-963D-10EE-49F0-FD362DCEF645}"/>
              </a:ext>
            </a:extLst>
          </p:cNvPr>
          <p:cNvSpPr txBox="1"/>
          <p:nvPr/>
        </p:nvSpPr>
        <p:spPr>
          <a:xfrm>
            <a:off x="4395102" y="5083111"/>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2009</a:t>
            </a:r>
          </a:p>
        </p:txBody>
      </p:sp>
      <p:sp>
        <p:nvSpPr>
          <p:cNvPr id="50" name="TextBox 49">
            <a:extLst>
              <a:ext uri="{FF2B5EF4-FFF2-40B4-BE49-F238E27FC236}">
                <a16:creationId xmlns:a16="http://schemas.microsoft.com/office/drawing/2014/main" id="{97EB122C-D5A3-9321-0C96-D3D3D78BBF64}"/>
              </a:ext>
            </a:extLst>
          </p:cNvPr>
          <p:cNvSpPr txBox="1"/>
          <p:nvPr/>
        </p:nvSpPr>
        <p:spPr>
          <a:xfrm>
            <a:off x="6420207" y="508921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2010</a:t>
            </a:r>
          </a:p>
        </p:txBody>
      </p:sp>
      <p:sp>
        <p:nvSpPr>
          <p:cNvPr id="51" name="TextBox 50">
            <a:extLst>
              <a:ext uri="{FF2B5EF4-FFF2-40B4-BE49-F238E27FC236}">
                <a16:creationId xmlns:a16="http://schemas.microsoft.com/office/drawing/2014/main" id="{9B716F15-2574-67C8-6501-F58974ECAF89}"/>
              </a:ext>
            </a:extLst>
          </p:cNvPr>
          <p:cNvSpPr txBox="1"/>
          <p:nvPr/>
        </p:nvSpPr>
        <p:spPr>
          <a:xfrm>
            <a:off x="8422437" y="508148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2011</a:t>
            </a:r>
          </a:p>
        </p:txBody>
      </p:sp>
      <p:sp>
        <p:nvSpPr>
          <p:cNvPr id="52" name="TextBox 51">
            <a:extLst>
              <a:ext uri="{FF2B5EF4-FFF2-40B4-BE49-F238E27FC236}">
                <a16:creationId xmlns:a16="http://schemas.microsoft.com/office/drawing/2014/main" id="{EE8BCBFF-767C-9073-5D18-668ED6CF0F79}"/>
              </a:ext>
            </a:extLst>
          </p:cNvPr>
          <p:cNvSpPr txBox="1"/>
          <p:nvPr/>
        </p:nvSpPr>
        <p:spPr>
          <a:xfrm>
            <a:off x="10463460" y="507509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2012</a:t>
            </a:r>
          </a:p>
        </p:txBody>
      </p:sp>
      <p:sp>
        <p:nvSpPr>
          <p:cNvPr id="55" name="Text Box 116">
            <a:extLst>
              <a:ext uri="{FF2B5EF4-FFF2-40B4-BE49-F238E27FC236}">
                <a16:creationId xmlns:a16="http://schemas.microsoft.com/office/drawing/2014/main" id="{7A3C02E2-D06F-1E6F-81EA-A59D83C5DEF5}"/>
              </a:ext>
            </a:extLst>
          </p:cNvPr>
          <p:cNvSpPr txBox="1">
            <a:spLocks noChangeArrowheads="1"/>
          </p:cNvSpPr>
          <p:nvPr/>
        </p:nvSpPr>
        <p:spPr bwMode="auto">
          <a:xfrm>
            <a:off x="1611050" y="-7279"/>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1 (9 / 11)</a:t>
            </a:r>
          </a:p>
        </p:txBody>
      </p:sp>
      <p:sp>
        <p:nvSpPr>
          <p:cNvPr id="56" name="Espace réservé du contenu 2">
            <a:extLst>
              <a:ext uri="{FF2B5EF4-FFF2-40B4-BE49-F238E27FC236}">
                <a16:creationId xmlns:a16="http://schemas.microsoft.com/office/drawing/2014/main" id="{1661B815-D52E-7D9B-2985-D51898B2E730}"/>
              </a:ext>
            </a:extLst>
          </p:cNvPr>
          <p:cNvSpPr txBox="1">
            <a:spLocks/>
          </p:cNvSpPr>
          <p:nvPr/>
        </p:nvSpPr>
        <p:spPr>
          <a:xfrm>
            <a:off x="1729668" y="847605"/>
            <a:ext cx="9120039" cy="348150"/>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Looking at MCMC results, we can note more variability in age structure for the younger ages (&lt; 15-year-old) in the </a:t>
            </a:r>
            <a:r>
              <a:rPr lang="en-US" sz="1800" dirty="0">
                <a:solidFill>
                  <a:srgbClr val="FF0000"/>
                </a:solidFill>
                <a:latin typeface="Times New Roman" panose="02020603050405020304" pitchFamily="18" charset="0"/>
                <a:cs typeface="Times New Roman" panose="02020603050405020304" pitchFamily="18" charset="0"/>
              </a:rPr>
              <a:t>four-area model </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but more uncertainty in the estimated age structure in the </a:t>
            </a:r>
            <a:r>
              <a:rPr lang="en-US" sz="1800" dirty="0">
                <a:solidFill>
                  <a:srgbClr val="0070C0"/>
                </a:solidFill>
                <a:latin typeface="Times New Roman" panose="02020603050405020304" pitchFamily="18" charset="0"/>
                <a:cs typeface="Times New Roman" panose="02020603050405020304" pitchFamily="18" charset="0"/>
              </a:rPr>
              <a:t>one-area model</a:t>
            </a:r>
          </a:p>
        </p:txBody>
      </p:sp>
      <p:sp>
        <p:nvSpPr>
          <p:cNvPr id="57" name="Moins 4">
            <a:extLst>
              <a:ext uri="{FF2B5EF4-FFF2-40B4-BE49-F238E27FC236}">
                <a16:creationId xmlns:a16="http://schemas.microsoft.com/office/drawing/2014/main" id="{D7D0C6E0-1B35-7E57-2C7C-579B45C7205F}"/>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16725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CF350-1C00-E516-AAF9-40760582BC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7811" y="2475512"/>
            <a:ext cx="2115464" cy="1496187"/>
          </a:xfrm>
          <a:prstGeom prst="rect">
            <a:avLst/>
          </a:prstGeom>
        </p:spPr>
      </p:pic>
      <p:pic>
        <p:nvPicPr>
          <p:cNvPr id="7" name="Picture 6">
            <a:extLst>
              <a:ext uri="{FF2B5EF4-FFF2-40B4-BE49-F238E27FC236}">
                <a16:creationId xmlns:a16="http://schemas.microsoft.com/office/drawing/2014/main" id="{15BB5683-E646-EDDA-56E5-EBD4CC9B8D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683" y="2475512"/>
            <a:ext cx="2115464" cy="1496187"/>
          </a:xfrm>
          <a:prstGeom prst="rect">
            <a:avLst/>
          </a:prstGeom>
        </p:spPr>
      </p:pic>
      <p:pic>
        <p:nvPicPr>
          <p:cNvPr id="8" name="Picture 7">
            <a:extLst>
              <a:ext uri="{FF2B5EF4-FFF2-40B4-BE49-F238E27FC236}">
                <a16:creationId xmlns:a16="http://schemas.microsoft.com/office/drawing/2014/main" id="{3E856160-FFD9-191C-C0A6-F067D1FCC1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4043" y="2475512"/>
            <a:ext cx="2115464" cy="1496187"/>
          </a:xfrm>
          <a:prstGeom prst="rect">
            <a:avLst/>
          </a:prstGeom>
        </p:spPr>
      </p:pic>
      <p:pic>
        <p:nvPicPr>
          <p:cNvPr id="11" name="Picture 10">
            <a:extLst>
              <a:ext uri="{FF2B5EF4-FFF2-40B4-BE49-F238E27FC236}">
                <a16:creationId xmlns:a16="http://schemas.microsoft.com/office/drawing/2014/main" id="{95B8019C-268E-71DD-B8BB-273EB01DCA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1990" y="2463620"/>
            <a:ext cx="2115464" cy="1496187"/>
          </a:xfrm>
          <a:prstGeom prst="rect">
            <a:avLst/>
          </a:prstGeom>
        </p:spPr>
      </p:pic>
      <p:pic>
        <p:nvPicPr>
          <p:cNvPr id="12" name="Picture 11">
            <a:extLst>
              <a:ext uri="{FF2B5EF4-FFF2-40B4-BE49-F238E27FC236}">
                <a16:creationId xmlns:a16="http://schemas.microsoft.com/office/drawing/2014/main" id="{EEE43098-31BE-EE10-D081-6682F9308D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3926" y="3794384"/>
            <a:ext cx="2115464" cy="1496187"/>
          </a:xfrm>
          <a:prstGeom prst="rect">
            <a:avLst/>
          </a:prstGeom>
        </p:spPr>
      </p:pic>
      <p:pic>
        <p:nvPicPr>
          <p:cNvPr id="14" name="Picture 13">
            <a:extLst>
              <a:ext uri="{FF2B5EF4-FFF2-40B4-BE49-F238E27FC236}">
                <a16:creationId xmlns:a16="http://schemas.microsoft.com/office/drawing/2014/main" id="{92DE7E3B-8363-1C36-5612-368E0D15106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31971" y="2471392"/>
            <a:ext cx="2115464" cy="1496187"/>
          </a:xfrm>
          <a:prstGeom prst="rect">
            <a:avLst/>
          </a:prstGeom>
        </p:spPr>
      </p:pic>
      <p:pic>
        <p:nvPicPr>
          <p:cNvPr id="16" name="Picture 15">
            <a:extLst>
              <a:ext uri="{FF2B5EF4-FFF2-40B4-BE49-F238E27FC236}">
                <a16:creationId xmlns:a16="http://schemas.microsoft.com/office/drawing/2014/main" id="{5E1DD790-804B-608F-2EE6-D1AED1819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28940" y="3819131"/>
            <a:ext cx="2115464" cy="1496187"/>
          </a:xfrm>
          <a:prstGeom prst="rect">
            <a:avLst/>
          </a:prstGeom>
        </p:spPr>
      </p:pic>
      <p:pic>
        <p:nvPicPr>
          <p:cNvPr id="17" name="Picture 16">
            <a:extLst>
              <a:ext uri="{FF2B5EF4-FFF2-40B4-BE49-F238E27FC236}">
                <a16:creationId xmlns:a16="http://schemas.microsoft.com/office/drawing/2014/main" id="{78831AAE-4789-887A-4272-364DE758D6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2463620"/>
            <a:ext cx="2115464" cy="1496187"/>
          </a:xfrm>
          <a:prstGeom prst="rect">
            <a:avLst/>
          </a:prstGeom>
        </p:spPr>
      </p:pic>
      <p:pic>
        <p:nvPicPr>
          <p:cNvPr id="21" name="Picture 20">
            <a:extLst>
              <a:ext uri="{FF2B5EF4-FFF2-40B4-BE49-F238E27FC236}">
                <a16:creationId xmlns:a16="http://schemas.microsoft.com/office/drawing/2014/main" id="{E44F3E23-8BC3-E189-AFAF-9C7B32B60DB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62" y="3794385"/>
            <a:ext cx="2115464" cy="1496187"/>
          </a:xfrm>
          <a:prstGeom prst="rect">
            <a:avLst/>
          </a:prstGeom>
        </p:spPr>
      </p:pic>
      <p:sp>
        <p:nvSpPr>
          <p:cNvPr id="34" name="TextBox 33">
            <a:extLst>
              <a:ext uri="{FF2B5EF4-FFF2-40B4-BE49-F238E27FC236}">
                <a16:creationId xmlns:a16="http://schemas.microsoft.com/office/drawing/2014/main" id="{EBA88946-534E-4987-34EA-906B2BD6DBFD}"/>
              </a:ext>
            </a:extLst>
          </p:cNvPr>
          <p:cNvSpPr txBox="1"/>
          <p:nvPr/>
        </p:nvSpPr>
        <p:spPr>
          <a:xfrm>
            <a:off x="341146" y="2492721"/>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2013</a:t>
            </a:r>
          </a:p>
        </p:txBody>
      </p:sp>
      <p:sp>
        <p:nvSpPr>
          <p:cNvPr id="53" name="TextBox 52">
            <a:extLst>
              <a:ext uri="{FF2B5EF4-FFF2-40B4-BE49-F238E27FC236}">
                <a16:creationId xmlns:a16="http://schemas.microsoft.com/office/drawing/2014/main" id="{FE2C3E1C-A345-7AED-0306-A251685A8C44}"/>
              </a:ext>
            </a:extLst>
          </p:cNvPr>
          <p:cNvSpPr txBox="1"/>
          <p:nvPr/>
        </p:nvSpPr>
        <p:spPr>
          <a:xfrm>
            <a:off x="2373117" y="2498911"/>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2014</a:t>
            </a:r>
          </a:p>
        </p:txBody>
      </p:sp>
      <p:sp>
        <p:nvSpPr>
          <p:cNvPr id="54" name="TextBox 53">
            <a:extLst>
              <a:ext uri="{FF2B5EF4-FFF2-40B4-BE49-F238E27FC236}">
                <a16:creationId xmlns:a16="http://schemas.microsoft.com/office/drawing/2014/main" id="{00493BA4-882F-20C3-9222-D8548D529088}"/>
              </a:ext>
            </a:extLst>
          </p:cNvPr>
          <p:cNvSpPr txBox="1"/>
          <p:nvPr/>
        </p:nvSpPr>
        <p:spPr>
          <a:xfrm>
            <a:off x="6425686" y="249662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2016</a:t>
            </a:r>
          </a:p>
        </p:txBody>
      </p:sp>
      <p:sp>
        <p:nvSpPr>
          <p:cNvPr id="55" name="TextBox 54">
            <a:extLst>
              <a:ext uri="{FF2B5EF4-FFF2-40B4-BE49-F238E27FC236}">
                <a16:creationId xmlns:a16="http://schemas.microsoft.com/office/drawing/2014/main" id="{DE336EFC-7A0E-CE07-1B78-A1E0E7CDED93}"/>
              </a:ext>
            </a:extLst>
          </p:cNvPr>
          <p:cNvSpPr txBox="1"/>
          <p:nvPr/>
        </p:nvSpPr>
        <p:spPr>
          <a:xfrm>
            <a:off x="4397403" y="2492721"/>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2015</a:t>
            </a:r>
          </a:p>
        </p:txBody>
      </p:sp>
      <p:sp>
        <p:nvSpPr>
          <p:cNvPr id="56" name="TextBox 55">
            <a:extLst>
              <a:ext uri="{FF2B5EF4-FFF2-40B4-BE49-F238E27FC236}">
                <a16:creationId xmlns:a16="http://schemas.microsoft.com/office/drawing/2014/main" id="{34770436-8551-FDD6-20A1-B63BA2D0CD9A}"/>
              </a:ext>
            </a:extLst>
          </p:cNvPr>
          <p:cNvSpPr txBox="1"/>
          <p:nvPr/>
        </p:nvSpPr>
        <p:spPr>
          <a:xfrm>
            <a:off x="8418830" y="2492721"/>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2017</a:t>
            </a:r>
          </a:p>
        </p:txBody>
      </p:sp>
      <p:sp>
        <p:nvSpPr>
          <p:cNvPr id="57" name="TextBox 56">
            <a:extLst>
              <a:ext uri="{FF2B5EF4-FFF2-40B4-BE49-F238E27FC236}">
                <a16:creationId xmlns:a16="http://schemas.microsoft.com/office/drawing/2014/main" id="{369E15DD-579E-0D6F-EAB8-FFD5C0837BBC}"/>
              </a:ext>
            </a:extLst>
          </p:cNvPr>
          <p:cNvSpPr txBox="1"/>
          <p:nvPr/>
        </p:nvSpPr>
        <p:spPr>
          <a:xfrm>
            <a:off x="10489628" y="2505996"/>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2018</a:t>
            </a:r>
          </a:p>
        </p:txBody>
      </p:sp>
      <p:sp>
        <p:nvSpPr>
          <p:cNvPr id="58" name="TextBox 57">
            <a:extLst>
              <a:ext uri="{FF2B5EF4-FFF2-40B4-BE49-F238E27FC236}">
                <a16:creationId xmlns:a16="http://schemas.microsoft.com/office/drawing/2014/main" id="{90FD61AD-673D-E46D-F077-177F837D9F16}"/>
              </a:ext>
            </a:extLst>
          </p:cNvPr>
          <p:cNvSpPr txBox="1"/>
          <p:nvPr/>
        </p:nvSpPr>
        <p:spPr>
          <a:xfrm>
            <a:off x="334010" y="380919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2019</a:t>
            </a:r>
          </a:p>
        </p:txBody>
      </p:sp>
      <p:sp>
        <p:nvSpPr>
          <p:cNvPr id="59" name="TextBox 58">
            <a:extLst>
              <a:ext uri="{FF2B5EF4-FFF2-40B4-BE49-F238E27FC236}">
                <a16:creationId xmlns:a16="http://schemas.microsoft.com/office/drawing/2014/main" id="{ADEDB075-83EF-6B4C-40C1-4C995A553D4F}"/>
              </a:ext>
            </a:extLst>
          </p:cNvPr>
          <p:cNvSpPr txBox="1"/>
          <p:nvPr/>
        </p:nvSpPr>
        <p:spPr>
          <a:xfrm>
            <a:off x="2386287" y="3829506"/>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2020</a:t>
            </a:r>
          </a:p>
        </p:txBody>
      </p:sp>
      <p:sp>
        <p:nvSpPr>
          <p:cNvPr id="60" name="TextBox 59">
            <a:extLst>
              <a:ext uri="{FF2B5EF4-FFF2-40B4-BE49-F238E27FC236}">
                <a16:creationId xmlns:a16="http://schemas.microsoft.com/office/drawing/2014/main" id="{1C46CD12-DEE9-046D-0B10-744E548ECEC3}"/>
              </a:ext>
            </a:extLst>
          </p:cNvPr>
          <p:cNvSpPr txBox="1"/>
          <p:nvPr/>
        </p:nvSpPr>
        <p:spPr>
          <a:xfrm>
            <a:off x="4394345" y="3811911"/>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2021</a:t>
            </a:r>
          </a:p>
        </p:txBody>
      </p:sp>
      <p:sp>
        <p:nvSpPr>
          <p:cNvPr id="63" name="Text Box 116">
            <a:extLst>
              <a:ext uri="{FF2B5EF4-FFF2-40B4-BE49-F238E27FC236}">
                <a16:creationId xmlns:a16="http://schemas.microsoft.com/office/drawing/2014/main" id="{B6B1C84E-7CA7-51FC-CED5-3A568A016732}"/>
              </a:ext>
            </a:extLst>
          </p:cNvPr>
          <p:cNvSpPr txBox="1">
            <a:spLocks noChangeArrowheads="1"/>
          </p:cNvSpPr>
          <p:nvPr/>
        </p:nvSpPr>
        <p:spPr bwMode="auto">
          <a:xfrm>
            <a:off x="1611050" y="-7279"/>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1 (10 / 11)</a:t>
            </a:r>
          </a:p>
        </p:txBody>
      </p:sp>
      <p:sp>
        <p:nvSpPr>
          <p:cNvPr id="64" name="Espace réservé du contenu 2">
            <a:extLst>
              <a:ext uri="{FF2B5EF4-FFF2-40B4-BE49-F238E27FC236}">
                <a16:creationId xmlns:a16="http://schemas.microsoft.com/office/drawing/2014/main" id="{324534B8-D1BE-A7BB-40A1-51A7B1267B5C}"/>
              </a:ext>
            </a:extLst>
          </p:cNvPr>
          <p:cNvSpPr txBox="1">
            <a:spLocks/>
          </p:cNvSpPr>
          <p:nvPr/>
        </p:nvSpPr>
        <p:spPr>
          <a:xfrm>
            <a:off x="1729668" y="847605"/>
            <a:ext cx="9120039" cy="348150"/>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Looking at MCMC results, we can </a:t>
            </a:r>
            <a:r>
              <a:rPr lang="en-US" sz="1800">
                <a:latin typeface="Times New Roman" panose="02020603050405020304" pitchFamily="18" charset="0"/>
                <a:cs typeface="Times New Roman" panose="02020603050405020304" pitchFamily="18" charset="0"/>
              </a:rPr>
              <a:t>note more </a:t>
            </a:r>
            <a:r>
              <a:rPr lang="en-US" sz="1800" dirty="0">
                <a:latin typeface="Times New Roman" panose="02020603050405020304" pitchFamily="18" charset="0"/>
                <a:cs typeface="Times New Roman" panose="02020603050405020304" pitchFamily="18" charset="0"/>
              </a:rPr>
              <a:t>variability in age structure for the younger ages (&lt; 15-year-old) in the </a:t>
            </a:r>
            <a:r>
              <a:rPr lang="en-US" sz="1800" dirty="0">
                <a:solidFill>
                  <a:srgbClr val="FF0000"/>
                </a:solidFill>
                <a:latin typeface="Times New Roman" panose="02020603050405020304" pitchFamily="18" charset="0"/>
                <a:cs typeface="Times New Roman" panose="02020603050405020304" pitchFamily="18" charset="0"/>
              </a:rPr>
              <a:t>four-area model </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but more uncertainty in the estimated age structure in the </a:t>
            </a:r>
            <a:r>
              <a:rPr lang="en-US" sz="1800" dirty="0">
                <a:solidFill>
                  <a:srgbClr val="0070C0"/>
                </a:solidFill>
                <a:latin typeface="Times New Roman" panose="02020603050405020304" pitchFamily="18" charset="0"/>
                <a:cs typeface="Times New Roman" panose="02020603050405020304" pitchFamily="18" charset="0"/>
              </a:rPr>
              <a:t>one-area model</a:t>
            </a:r>
          </a:p>
        </p:txBody>
      </p:sp>
      <p:sp>
        <p:nvSpPr>
          <p:cNvPr id="65" name="Moins 4">
            <a:extLst>
              <a:ext uri="{FF2B5EF4-FFF2-40B4-BE49-F238E27FC236}">
                <a16:creationId xmlns:a16="http://schemas.microsoft.com/office/drawing/2014/main" id="{066903DE-4B78-301C-28F6-435A493E3F09}"/>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B3FCBACE-32AB-B17D-E61E-D896A297DD0C}"/>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75A83FA5-0985-92BE-D993-66878354B1B6}"/>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480162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157084-075B-CC42-3F97-DD63A67CD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6537" y="2812944"/>
            <a:ext cx="4533138" cy="3206115"/>
          </a:xfrm>
          <a:prstGeom prst="rect">
            <a:avLst/>
          </a:prstGeom>
        </p:spPr>
      </p:pic>
      <p:pic>
        <p:nvPicPr>
          <p:cNvPr id="13" name="Picture 12">
            <a:extLst>
              <a:ext uri="{FF2B5EF4-FFF2-40B4-BE49-F238E27FC236}">
                <a16:creationId xmlns:a16="http://schemas.microsoft.com/office/drawing/2014/main" id="{F5565D7B-A964-F861-0F9C-E1168E4D2F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325" y="2795489"/>
            <a:ext cx="4533138" cy="3206115"/>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1 (11 / 11)</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8" y="856396"/>
            <a:ext cx="9120039" cy="338555"/>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Age structure results can be explained by looking at YCS results</a:t>
            </a:r>
          </a:p>
          <a:p>
            <a:r>
              <a:rPr lang="en-US" sz="1800" dirty="0">
                <a:latin typeface="Times New Roman" panose="02020603050405020304" pitchFamily="18" charset="0"/>
                <a:cs typeface="Times New Roman" panose="02020603050405020304" pitchFamily="18" charset="0"/>
              </a:rPr>
              <a:t>Estimated YCS’s have more interannual variability but are less uncertain for the </a:t>
            </a:r>
            <a:r>
              <a:rPr lang="en-US" sz="1800" dirty="0">
                <a:solidFill>
                  <a:srgbClr val="FF0000"/>
                </a:solidFill>
                <a:latin typeface="Times New Roman" panose="02020603050405020304" pitchFamily="18" charset="0"/>
                <a:cs typeface="Times New Roman" panose="02020603050405020304" pitchFamily="18" charset="0"/>
              </a:rPr>
              <a:t>four-area model </a:t>
            </a:r>
            <a:r>
              <a:rPr lang="en-US" sz="1800" dirty="0">
                <a:latin typeface="Times New Roman" panose="02020603050405020304" pitchFamily="18" charset="0"/>
                <a:cs typeface="Times New Roman" panose="02020603050405020304" pitchFamily="18" charset="0"/>
              </a:rPr>
              <a:t>compared to the </a:t>
            </a:r>
            <a:r>
              <a:rPr lang="en-US" sz="1800" dirty="0">
                <a:solidFill>
                  <a:srgbClr val="0070C0"/>
                </a:solidFill>
                <a:latin typeface="Times New Roman" panose="02020603050405020304" pitchFamily="18" charset="0"/>
                <a:cs typeface="Times New Roman" panose="02020603050405020304" pitchFamily="18" charset="0"/>
              </a:rPr>
              <a:t>one-area model  </a:t>
            </a:r>
          </a:p>
        </p:txBody>
      </p:sp>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0" name="TextBox 29">
            <a:extLst>
              <a:ext uri="{FF2B5EF4-FFF2-40B4-BE49-F238E27FC236}">
                <a16:creationId xmlns:a16="http://schemas.microsoft.com/office/drawing/2014/main" id="{774FC938-6242-D877-73D5-5092F9585B11}"/>
              </a:ext>
            </a:extLst>
          </p:cNvPr>
          <p:cNvSpPr txBox="1"/>
          <p:nvPr/>
        </p:nvSpPr>
        <p:spPr>
          <a:xfrm flipH="1">
            <a:off x="1812327" y="2232589"/>
            <a:ext cx="4533135" cy="338554"/>
          </a:xfrm>
          <a:prstGeom prst="rect">
            <a:avLst/>
          </a:prstGeom>
          <a:noFill/>
        </p:spPr>
        <p:txBody>
          <a:bodyPr wrap="square" rtlCol="0">
            <a:spAutoFit/>
          </a:bodyPr>
          <a:lstStyle/>
          <a:p>
            <a:pPr algn="ctr"/>
            <a:r>
              <a:rPr lang="en-NZ" sz="1600" b="1" dirty="0">
                <a:latin typeface="Arial" panose="020B0604020202020204" pitchFamily="34" charset="0"/>
                <a:cs typeface="Arial" panose="020B0604020202020204" pitchFamily="34" charset="0"/>
              </a:rPr>
              <a:t>MPD results</a:t>
            </a:r>
          </a:p>
        </p:txBody>
      </p:sp>
      <p:sp>
        <p:nvSpPr>
          <p:cNvPr id="32" name="TextBox 31">
            <a:extLst>
              <a:ext uri="{FF2B5EF4-FFF2-40B4-BE49-F238E27FC236}">
                <a16:creationId xmlns:a16="http://schemas.microsoft.com/office/drawing/2014/main" id="{17973A2F-2357-13F5-3C39-C36ECD14F456}"/>
              </a:ext>
            </a:extLst>
          </p:cNvPr>
          <p:cNvSpPr txBox="1"/>
          <p:nvPr/>
        </p:nvSpPr>
        <p:spPr>
          <a:xfrm flipH="1">
            <a:off x="6063862" y="2250044"/>
            <a:ext cx="4533135" cy="338554"/>
          </a:xfrm>
          <a:prstGeom prst="rect">
            <a:avLst/>
          </a:prstGeom>
          <a:noFill/>
        </p:spPr>
        <p:txBody>
          <a:bodyPr wrap="square" rtlCol="0">
            <a:spAutoFit/>
          </a:bodyPr>
          <a:lstStyle/>
          <a:p>
            <a:pPr algn="ctr"/>
            <a:r>
              <a:rPr lang="en-NZ" sz="1600" b="1" dirty="0">
                <a:latin typeface="Arial" panose="020B0604020202020204" pitchFamily="34" charset="0"/>
                <a:cs typeface="Arial" panose="020B0604020202020204" pitchFamily="34" charset="0"/>
              </a:rPr>
              <a:t>MCMC results</a:t>
            </a:r>
          </a:p>
        </p:txBody>
      </p:sp>
    </p:spTree>
    <p:extLst>
      <p:ext uri="{BB962C8B-B14F-4D97-AF65-F5344CB8AC3E}">
        <p14:creationId xmlns:p14="http://schemas.microsoft.com/office/powerpoint/2010/main" val="198753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Rectangle 4"/>
          <p:cNvSpPr>
            <a:spLocks noChangeArrowheads="1"/>
          </p:cNvSpPr>
          <p:nvPr/>
        </p:nvSpPr>
        <p:spPr bwMode="auto">
          <a:xfrm>
            <a:off x="1524000" y="910252"/>
            <a:ext cx="9144000" cy="830997"/>
          </a:xfrm>
          <a:prstGeom prst="rect">
            <a:avLst/>
          </a:prstGeom>
          <a:noFill/>
          <a:ln>
            <a:noFill/>
          </a:ln>
          <a:effectLst>
            <a:prstShdw prst="shdw17" dist="17961" dir="2700000">
              <a:schemeClr val="bg1">
                <a:gamma/>
                <a:shade val="60000"/>
                <a:invGamma/>
              </a:schemeClr>
            </a:prst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spAutoFit/>
          </a:bodyPr>
          <a:lstStyle/>
          <a:p>
            <a:pPr algn="ctr"/>
            <a:r>
              <a:rPr lang="fr-FR" sz="4800" b="1" dirty="0" err="1">
                <a:latin typeface="Palatino Linotype" pitchFamily="18" charset="0"/>
              </a:rPr>
              <a:t>Results</a:t>
            </a:r>
            <a:r>
              <a:rPr lang="fr-FR" sz="4800" b="1" dirty="0">
                <a:latin typeface="Palatino Linotype" pitchFamily="18" charset="0"/>
              </a:rPr>
              <a:t> of Objective 2</a:t>
            </a:r>
          </a:p>
        </p:txBody>
      </p:sp>
      <p:sp>
        <p:nvSpPr>
          <p:cNvPr id="5" name="Moins 4"/>
          <p:cNvSpPr/>
          <p:nvPr/>
        </p:nvSpPr>
        <p:spPr>
          <a:xfrm>
            <a:off x="191344" y="3019920"/>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5303912" y="5013177"/>
            <a:ext cx="432048" cy="249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0FC40305-FA94-B600-FCF3-CC5CF3A4140B}"/>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22F3EA2F-784F-7496-0B29-EA49BFA7F5E1}"/>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Espace réservé du contenu 2">
            <a:extLst>
              <a:ext uri="{FF2B5EF4-FFF2-40B4-BE49-F238E27FC236}">
                <a16:creationId xmlns:a16="http://schemas.microsoft.com/office/drawing/2014/main" id="{EAF7AE85-10A9-D9F4-BBFA-BB27B0926175}"/>
              </a:ext>
            </a:extLst>
          </p:cNvPr>
          <p:cNvSpPr txBox="1">
            <a:spLocks/>
          </p:cNvSpPr>
          <p:nvPr/>
        </p:nvSpPr>
        <p:spPr>
          <a:xfrm>
            <a:off x="1765673" y="3505240"/>
            <a:ext cx="8732662" cy="1130666"/>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latin typeface="Times New Roman" panose="02020603050405020304" pitchFamily="18" charset="0"/>
                <a:cs typeface="Times New Roman" panose="02020603050405020304" pitchFamily="18" charset="0"/>
              </a:rPr>
              <a:t>Objective 2: </a:t>
            </a:r>
            <a:r>
              <a:rPr lang="en-US" sz="2000" b="0" i="0" dirty="0" err="1">
                <a:solidFill>
                  <a:srgbClr val="333333"/>
                </a:solidFill>
                <a:effectLst/>
                <a:latin typeface="Times New Roman" panose="02020603050405020304" pitchFamily="18" charset="0"/>
                <a:cs typeface="Times New Roman" panose="02020603050405020304" pitchFamily="18" charset="0"/>
              </a:rPr>
              <a:t>Summarise</a:t>
            </a:r>
            <a:r>
              <a:rPr lang="en-US" sz="2000" b="0" i="0" dirty="0">
                <a:solidFill>
                  <a:srgbClr val="333333"/>
                </a:solidFill>
                <a:effectLst/>
                <a:latin typeface="Times New Roman" panose="02020603050405020304" pitchFamily="18" charset="0"/>
                <a:cs typeface="Times New Roman" panose="02020603050405020304" pitchFamily="18" charset="0"/>
              </a:rPr>
              <a:t> the results across all 100 model runs for each model parameterisation and develop comparison graphics/metrics to compare performance </a:t>
            </a:r>
            <a:r>
              <a:rPr lang="en-US" sz="2000" b="0" i="0">
                <a:solidFill>
                  <a:srgbClr val="333333"/>
                </a:solidFill>
                <a:effectLst/>
                <a:latin typeface="Times New Roman" panose="02020603050405020304" pitchFamily="18" charset="0"/>
                <a:cs typeface="Times New Roman" panose="02020603050405020304" pitchFamily="18" charset="0"/>
              </a:rPr>
              <a:t>across the </a:t>
            </a:r>
            <a:r>
              <a:rPr lang="en-US" sz="2000" dirty="0">
                <a:solidFill>
                  <a:srgbClr val="333333"/>
                </a:solidFill>
                <a:latin typeface="Times New Roman" panose="02020603050405020304" pitchFamily="18" charset="0"/>
                <a:cs typeface="Times New Roman" panose="02020603050405020304" pitchFamily="18" charset="0"/>
              </a:rPr>
              <a:t>one-area and four-area </a:t>
            </a:r>
            <a:r>
              <a:rPr lang="en-US" sz="2000" b="0" i="0" dirty="0">
                <a:solidFill>
                  <a:srgbClr val="333333"/>
                </a:solidFill>
                <a:effectLst/>
                <a:latin typeface="Times New Roman" panose="02020603050405020304" pitchFamily="18" charset="0"/>
                <a:cs typeface="Times New Roman" panose="02020603050405020304" pitchFamily="18" charset="0"/>
              </a:rPr>
              <a:t>models</a:t>
            </a:r>
            <a:endParaRPr lang="en-US" sz="2000" i="0" u="none" strike="noStrike" baseline="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6759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57D4E0-DB18-A6A3-7514-C6742F2F9152}"/>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DC79F99C-7F97-6393-2196-5E25017FDEA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2 (1 / 8)</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i="0" u="sng" strike="noStrike" baseline="0" dirty="0">
                <a:latin typeface="Times New Roman" panose="02020603050405020304" pitchFamily="18" charset="0"/>
              </a:rPr>
              <a:t>Workshop Objective</a:t>
            </a:r>
            <a:r>
              <a:rPr lang="en-US" sz="1800" b="1" i="0" u="sng" strike="noStrike" dirty="0">
                <a:latin typeface="Times New Roman" panose="02020603050405020304" pitchFamily="18" charset="0"/>
              </a:rPr>
              <a:t> 2 addressed with </a:t>
            </a:r>
            <a:r>
              <a:rPr lang="en-US" sz="1800" b="1" u="sng" dirty="0">
                <a:latin typeface="Times New Roman" panose="02020603050405020304" pitchFamily="18" charset="0"/>
              </a:rPr>
              <a:t>the 100 replicates</a:t>
            </a:r>
            <a:endParaRPr lang="en-US" sz="1800" b="1" i="0" u="sng" strike="noStrike" dirty="0">
              <a:latin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Diagnostics and analyses conducted for Objective 1 also conducted for Objective 2</a:t>
            </a:r>
          </a:p>
          <a:p>
            <a:r>
              <a:rPr lang="en-US" sz="1800" dirty="0">
                <a:latin typeface="Times New Roman" panose="02020603050405020304" pitchFamily="18" charset="0"/>
                <a:cs typeface="Times New Roman" panose="02020603050405020304" pitchFamily="18" charset="0"/>
              </a:rPr>
              <a:t>However, only MPD runs for Objective 2 - MCMC runs for the four-area model developed for Objective 1 took around 14 hours, and MCMC runs for the one-area model developed for Objective 1 took many hours</a:t>
            </a:r>
          </a:p>
          <a:p>
            <a:endParaRPr lang="en-US" sz="1800" dirty="0">
              <a:latin typeface="Times New Roman" panose="02020603050405020304" pitchFamily="18" charset="0"/>
              <a:cs typeface="Times New Roman" panose="02020603050405020304" pitchFamily="18" charset="0"/>
            </a:endParaRPr>
          </a:p>
          <a:p>
            <a:r>
              <a:rPr lang="en-US" sz="1800" b="1" i="0" u="sng" strike="noStrike" baseline="0" dirty="0">
                <a:latin typeface="Times New Roman" panose="02020603050405020304" pitchFamily="18" charset="0"/>
              </a:rPr>
              <a:t>Analyses conducted over the 100 replicates:</a:t>
            </a:r>
            <a:endParaRPr lang="en-US" sz="1800" b="1" i="0" u="sng" strike="noStrike" dirty="0">
              <a:latin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(1) We compared the following predictions of the one-area and four-area models: SSB, stock status (SSB / B0), fishing pressure, age structure in select years (2014, 2017 and 2021) and YCS</a:t>
            </a:r>
          </a:p>
          <a:p>
            <a:r>
              <a:rPr lang="en-US" sz="1800" dirty="0">
                <a:latin typeface="Times New Roman" panose="02020603050405020304" pitchFamily="18" charset="0"/>
                <a:cs typeface="Times New Roman" panose="02020603050405020304" pitchFamily="18" charset="0"/>
              </a:rPr>
              <a:t>(2) We also produced boxplots of B0, B2021, stock status (B2021 / B0) and R0 to compare the one-area and four-area models</a:t>
            </a:r>
          </a:p>
          <a:p>
            <a:pPr marL="720000"/>
            <a:r>
              <a:rPr lang="en-US" sz="1400" dirty="0">
                <a:latin typeface="Times New Roman" panose="02020603050405020304" pitchFamily="18" charset="0"/>
                <a:cs typeface="Times New Roman" panose="02020603050405020304" pitchFamily="18" charset="0"/>
              </a:rPr>
              <a:t>Among all those quantities, R0 is the only quantity that is provided as input in the OM, i.e., we are able to determine bias in the estimated R0 for the four-area vs. the one-area model  </a:t>
            </a:r>
          </a:p>
          <a:p>
            <a:endParaRPr lang="en-US" sz="1800" dirty="0">
              <a:effectLst/>
              <a:latin typeface="Times New Roman" panose="02020603050405020304" pitchFamily="18" charset="0"/>
              <a:ea typeface="Calibri" panose="020F0502020204030204" pitchFamily="34" charset="0"/>
            </a:endParaRPr>
          </a:p>
          <a:p>
            <a:endParaRPr lang="en-US" sz="1800" dirty="0">
              <a:solidFill>
                <a:srgbClr val="000000"/>
              </a:solidFill>
              <a:effectLst/>
              <a:latin typeface="Times New Roman" panose="02020603050405020304" pitchFamily="18" charset="0"/>
              <a:ea typeface="SimHei" panose="02010609060101010101" pitchFamily="49" charset="-122"/>
            </a:endParaRPr>
          </a:p>
          <a:p>
            <a:endParaRPr lang="en-NZ" sz="1800" dirty="0">
              <a:effectLst/>
              <a:latin typeface="Times New Roman" panose="02020603050405020304" pitchFamily="18" charset="0"/>
              <a:ea typeface="Calibri" panose="020F0502020204030204" pitchFamily="34" charset="0"/>
            </a:endParaRPr>
          </a:p>
          <a:p>
            <a:endParaRPr lang="en-US" sz="180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545934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03C39FC-9AEF-3C95-4047-F1818658E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1022" y="2158560"/>
            <a:ext cx="3022092" cy="2137410"/>
          </a:xfrm>
          <a:prstGeom prst="rect">
            <a:avLst/>
          </a:prstGeom>
        </p:spPr>
      </p:pic>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35" name="Picture 34">
            <a:extLst>
              <a:ext uri="{FF2B5EF4-FFF2-40B4-BE49-F238E27FC236}">
                <a16:creationId xmlns:a16="http://schemas.microsoft.com/office/drawing/2014/main" id="{D862430C-0E88-50EC-F8EA-8560243B5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1022" y="4059616"/>
            <a:ext cx="3022092" cy="2137410"/>
          </a:xfrm>
          <a:prstGeom prst="rect">
            <a:avLst/>
          </a:prstGeom>
        </p:spPr>
      </p:pic>
      <p:pic>
        <p:nvPicPr>
          <p:cNvPr id="33" name="Picture 32">
            <a:extLst>
              <a:ext uri="{FF2B5EF4-FFF2-40B4-BE49-F238E27FC236}">
                <a16:creationId xmlns:a16="http://schemas.microsoft.com/office/drawing/2014/main" id="{1C1CBCDC-18EB-9A47-2CD9-9BF1AA7304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3113" y="2158560"/>
            <a:ext cx="3022092" cy="2137410"/>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2 (2 / 8)</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8" y="856396"/>
            <a:ext cx="9120039" cy="338555"/>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SSBs are higher for the </a:t>
            </a:r>
            <a:r>
              <a:rPr lang="en-US" sz="1800" dirty="0">
                <a:solidFill>
                  <a:srgbClr val="FF0000"/>
                </a:solidFill>
                <a:latin typeface="Times New Roman" panose="02020603050405020304" pitchFamily="18" charset="0"/>
                <a:cs typeface="Times New Roman" panose="02020603050405020304" pitchFamily="18" charset="0"/>
              </a:rPr>
              <a:t>four-area model</a:t>
            </a:r>
            <a:r>
              <a:rPr lang="en-US" sz="1800" dirty="0">
                <a:latin typeface="Times New Roman" panose="02020603050405020304" pitchFamily="18" charset="0"/>
                <a:cs typeface="Times New Roman" panose="02020603050405020304" pitchFamily="18" charset="0"/>
              </a:rPr>
              <a:t> than for the </a:t>
            </a:r>
            <a:r>
              <a:rPr lang="en-US" sz="1800" dirty="0">
                <a:solidFill>
                  <a:srgbClr val="0070C0"/>
                </a:solidFill>
                <a:latin typeface="Times New Roman" panose="02020603050405020304" pitchFamily="18" charset="0"/>
                <a:cs typeface="Times New Roman" panose="02020603050405020304" pitchFamily="18" charset="0"/>
              </a:rPr>
              <a:t>one-area model </a:t>
            </a:r>
          </a:p>
          <a:p>
            <a:r>
              <a:rPr lang="en-US" sz="1800" dirty="0">
                <a:latin typeface="Times New Roman" panose="02020603050405020304" pitchFamily="18" charset="0"/>
                <a:cs typeface="Times New Roman" panose="02020603050405020304" pitchFamily="18" charset="0"/>
              </a:rPr>
              <a:t>Median fishing pressures (over the 100 replicates) tend to be very slightly higher for the </a:t>
            </a:r>
            <a:r>
              <a:rPr lang="en-US" sz="1800" dirty="0">
                <a:solidFill>
                  <a:srgbClr val="FF0000"/>
                </a:solidFill>
                <a:latin typeface="Times New Roman" panose="02020603050405020304" pitchFamily="18" charset="0"/>
                <a:cs typeface="Times New Roman" panose="02020603050405020304" pitchFamily="18" charset="0"/>
              </a:rPr>
              <a:t>four-area model</a:t>
            </a:r>
            <a:r>
              <a:rPr lang="en-US" sz="1800" dirty="0">
                <a:latin typeface="Times New Roman" panose="02020603050405020304" pitchFamily="18" charset="0"/>
                <a:cs typeface="Times New Roman" panose="02020603050405020304" pitchFamily="18" charset="0"/>
              </a:rPr>
              <a:t> than for the </a:t>
            </a:r>
            <a:r>
              <a:rPr lang="en-US" sz="1800" dirty="0">
                <a:solidFill>
                  <a:srgbClr val="0070C0"/>
                </a:solidFill>
                <a:latin typeface="Times New Roman" panose="02020603050405020304" pitchFamily="18" charset="0"/>
                <a:cs typeface="Times New Roman" panose="02020603050405020304" pitchFamily="18" charset="0"/>
              </a:rPr>
              <a:t>one-area model </a:t>
            </a:r>
          </a:p>
          <a:p>
            <a:endParaRPr lang="en-US" sz="1800" dirty="0">
              <a:solidFill>
                <a:srgbClr val="0070C0"/>
              </a:solidFill>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396053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79F99C-7F97-6393-2196-5E25017FDEA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31" name="Picture 30">
            <a:extLst>
              <a:ext uri="{FF2B5EF4-FFF2-40B4-BE49-F238E27FC236}">
                <a16:creationId xmlns:a16="http://schemas.microsoft.com/office/drawing/2014/main" id="{9A0C3CBF-A3E1-9D85-6B77-A064FD5912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2410" y="2575967"/>
            <a:ext cx="3022092" cy="2137410"/>
          </a:xfrm>
          <a:prstGeom prst="rect">
            <a:avLst/>
          </a:prstGeom>
        </p:spPr>
      </p:pic>
      <p:pic>
        <p:nvPicPr>
          <p:cNvPr id="29" name="Picture 28">
            <a:extLst>
              <a:ext uri="{FF2B5EF4-FFF2-40B4-BE49-F238E27FC236}">
                <a16:creationId xmlns:a16="http://schemas.microsoft.com/office/drawing/2014/main" id="{70B4391E-B632-7343-81BB-DE4511E0D9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9046" y="2569364"/>
            <a:ext cx="3022092" cy="2137410"/>
          </a:xfrm>
          <a:prstGeom prst="rect">
            <a:avLst/>
          </a:prstGeom>
        </p:spPr>
      </p:pic>
      <p:pic>
        <p:nvPicPr>
          <p:cNvPr id="25" name="Picture 24">
            <a:extLst>
              <a:ext uri="{FF2B5EF4-FFF2-40B4-BE49-F238E27FC236}">
                <a16:creationId xmlns:a16="http://schemas.microsoft.com/office/drawing/2014/main" id="{A4072003-367C-1C41-14DA-0BE2F86389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89125" y="2582571"/>
            <a:ext cx="3022092" cy="2137410"/>
          </a:xfrm>
          <a:prstGeom prst="rect">
            <a:avLst/>
          </a:prstGeom>
        </p:spPr>
      </p:pic>
      <p:pic>
        <p:nvPicPr>
          <p:cNvPr id="37" name="Picture 36">
            <a:extLst>
              <a:ext uri="{FF2B5EF4-FFF2-40B4-BE49-F238E27FC236}">
                <a16:creationId xmlns:a16="http://schemas.microsoft.com/office/drawing/2014/main" id="{9D755FA6-9C55-44D1-6548-796C5FB9F8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57694" y="4466486"/>
            <a:ext cx="3022092" cy="2137410"/>
          </a:xfrm>
          <a:prstGeom prst="rect">
            <a:avLst/>
          </a:prstGeom>
        </p:spPr>
      </p:pic>
      <p:pic>
        <p:nvPicPr>
          <p:cNvPr id="35" name="Picture 34">
            <a:extLst>
              <a:ext uri="{FF2B5EF4-FFF2-40B4-BE49-F238E27FC236}">
                <a16:creationId xmlns:a16="http://schemas.microsoft.com/office/drawing/2014/main" id="{4D91C98F-2C55-AABC-A7CA-041ED39275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9045" y="4459286"/>
            <a:ext cx="3022092" cy="2137410"/>
          </a:xfrm>
          <a:prstGeom prst="rect">
            <a:avLst/>
          </a:prstGeom>
        </p:spPr>
      </p:pic>
      <p:sp>
        <p:nvSpPr>
          <p:cNvPr id="2" name="Rectangle 1">
            <a:extLst>
              <a:ext uri="{FF2B5EF4-FFF2-40B4-BE49-F238E27FC236}">
                <a16:creationId xmlns:a16="http://schemas.microsoft.com/office/drawing/2014/main" id="{9957D4E0-DB18-A6A3-7514-C6742F2F9152}"/>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33" name="Picture 32">
            <a:extLst>
              <a:ext uri="{FF2B5EF4-FFF2-40B4-BE49-F238E27FC236}">
                <a16:creationId xmlns:a16="http://schemas.microsoft.com/office/drawing/2014/main" id="{12AF2788-1B0E-0E86-1EC6-70D434727B4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89125" y="4459286"/>
            <a:ext cx="3022092" cy="2137410"/>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2 (3 / 8)</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There are differences in the abundances-at-age estimated by the </a:t>
            </a:r>
            <a:r>
              <a:rPr lang="en-US" sz="1800" dirty="0">
                <a:solidFill>
                  <a:srgbClr val="FF0000"/>
                </a:solidFill>
                <a:latin typeface="Times New Roman" panose="02020603050405020304" pitchFamily="18" charset="0"/>
                <a:cs typeface="Times New Roman" panose="02020603050405020304" pitchFamily="18" charset="0"/>
              </a:rPr>
              <a:t>four-area </a:t>
            </a:r>
            <a:r>
              <a:rPr lang="en-US" sz="1800" dirty="0">
                <a:latin typeface="Times New Roman" panose="02020603050405020304" pitchFamily="18" charset="0"/>
                <a:cs typeface="Times New Roman" panose="02020603050405020304" pitchFamily="18" charset="0"/>
              </a:rPr>
              <a:t>and the </a:t>
            </a:r>
            <a:r>
              <a:rPr lang="en-US" sz="1800" dirty="0">
                <a:solidFill>
                  <a:srgbClr val="0070C0"/>
                </a:solidFill>
                <a:latin typeface="Times New Roman" panose="02020603050405020304" pitchFamily="18" charset="0"/>
                <a:cs typeface="Times New Roman" panose="02020603050405020304" pitchFamily="18" charset="0"/>
              </a:rPr>
              <a:t>one-area</a:t>
            </a:r>
            <a:r>
              <a:rPr lang="en-US" sz="1800" dirty="0">
                <a:latin typeface="Times New Roman" panose="02020603050405020304" pitchFamily="18" charset="0"/>
                <a:cs typeface="Times New Roman" panose="02020603050405020304" pitchFamily="18" charset="0"/>
              </a:rPr>
              <a:t> models, especially more variability in age structure for the younger ages (&lt; 15-year-old) in the </a:t>
            </a:r>
            <a:r>
              <a:rPr lang="en-US" sz="1800" dirty="0">
                <a:solidFill>
                  <a:srgbClr val="FF0000"/>
                </a:solidFill>
                <a:latin typeface="Times New Roman" panose="02020603050405020304" pitchFamily="18" charset="0"/>
                <a:cs typeface="Times New Roman" panose="02020603050405020304" pitchFamily="18" charset="0"/>
              </a:rPr>
              <a:t>four-area model</a:t>
            </a:r>
            <a:endParaRPr lang="en-US" sz="1800" dirty="0">
              <a:effectLst/>
              <a:latin typeface="Times New Roman" panose="02020603050405020304" pitchFamily="18" charset="0"/>
              <a:ea typeface="Calibri" panose="020F0502020204030204" pitchFamily="34" charset="0"/>
            </a:endParaRPr>
          </a:p>
          <a:p>
            <a:endParaRPr lang="en-US" sz="1800" dirty="0">
              <a:solidFill>
                <a:srgbClr val="000000"/>
              </a:solidFill>
              <a:effectLst/>
              <a:latin typeface="Times New Roman" panose="02020603050405020304" pitchFamily="18" charset="0"/>
              <a:ea typeface="SimHei" panose="02010609060101010101" pitchFamily="49" charset="-122"/>
            </a:endParaRPr>
          </a:p>
          <a:p>
            <a:endParaRPr lang="en-NZ" sz="1800" dirty="0">
              <a:effectLst/>
              <a:latin typeface="Times New Roman" panose="02020603050405020304" pitchFamily="18" charset="0"/>
              <a:ea typeface="Calibri" panose="020F0502020204030204" pitchFamily="34" charset="0"/>
            </a:endParaRPr>
          </a:p>
          <a:p>
            <a:endParaRPr lang="en-US" sz="1800" i="0" u="none" strike="noStrike" baseline="0" dirty="0">
              <a:solidFill>
                <a:srgbClr val="000000"/>
              </a:solidFill>
              <a:latin typeface="Times New Roman" panose="02020603050405020304" pitchFamily="18" charset="0"/>
            </a:endParaRPr>
          </a:p>
        </p:txBody>
      </p:sp>
      <p:sp>
        <p:nvSpPr>
          <p:cNvPr id="39" name="TextBox 38">
            <a:extLst>
              <a:ext uri="{FF2B5EF4-FFF2-40B4-BE49-F238E27FC236}">
                <a16:creationId xmlns:a16="http://schemas.microsoft.com/office/drawing/2014/main" id="{60CDC744-0C62-F39A-5806-9CDF49487B67}"/>
              </a:ext>
            </a:extLst>
          </p:cNvPr>
          <p:cNvSpPr txBox="1"/>
          <p:nvPr/>
        </p:nvSpPr>
        <p:spPr>
          <a:xfrm rot="16200000" flipH="1">
            <a:off x="566755" y="3046303"/>
            <a:ext cx="1886259" cy="954107"/>
          </a:xfrm>
          <a:prstGeom prst="rect">
            <a:avLst/>
          </a:prstGeom>
          <a:noFill/>
        </p:spPr>
        <p:txBody>
          <a:bodyPr wrap="square" rtlCol="0">
            <a:spAutoFit/>
          </a:bodyPr>
          <a:lstStyle/>
          <a:p>
            <a:pPr algn="ctr"/>
            <a:r>
              <a:rPr lang="en-NZ" sz="1400" dirty="0">
                <a:latin typeface="Arial" panose="020B0604020202020204" pitchFamily="34" charset="0"/>
                <a:cs typeface="Arial" panose="020B0604020202020204" pitchFamily="34" charset="0"/>
              </a:rPr>
              <a:t>Median value over all replicates plus ranges of values</a:t>
            </a:r>
          </a:p>
          <a:p>
            <a:pPr algn="ctr"/>
            <a:endParaRPr lang="en-NZ" sz="14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5CAB3A-74D1-E934-08F2-5CB6AB861E31}"/>
              </a:ext>
            </a:extLst>
          </p:cNvPr>
          <p:cNvSpPr txBox="1"/>
          <p:nvPr/>
        </p:nvSpPr>
        <p:spPr>
          <a:xfrm rot="16200000" flipH="1">
            <a:off x="574397" y="5025160"/>
            <a:ext cx="1886259" cy="738664"/>
          </a:xfrm>
          <a:prstGeom prst="rect">
            <a:avLst/>
          </a:prstGeom>
          <a:noFill/>
        </p:spPr>
        <p:txBody>
          <a:bodyPr wrap="square" rtlCol="0">
            <a:spAutoFit/>
          </a:bodyPr>
          <a:lstStyle/>
          <a:p>
            <a:pPr algn="ctr"/>
            <a:r>
              <a:rPr lang="en-NZ" sz="1400" dirty="0">
                <a:latin typeface="Arial" panose="020B0604020202020204" pitchFamily="34" charset="0"/>
                <a:cs typeface="Arial" panose="020B0604020202020204" pitchFamily="34" charset="0"/>
              </a:rPr>
              <a:t>Median value over all replicates </a:t>
            </a:r>
          </a:p>
          <a:p>
            <a:pPr algn="ctr"/>
            <a:endParaRPr lang="en-NZ" sz="14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E6C33C3E-D699-6E3B-1825-929224EEDC19}"/>
              </a:ext>
            </a:extLst>
          </p:cNvPr>
          <p:cNvSpPr txBox="1"/>
          <p:nvPr/>
        </p:nvSpPr>
        <p:spPr>
          <a:xfrm flipH="1">
            <a:off x="1998654" y="2115543"/>
            <a:ext cx="3022087" cy="523220"/>
          </a:xfrm>
          <a:prstGeom prst="rect">
            <a:avLst/>
          </a:prstGeom>
          <a:noFill/>
        </p:spPr>
        <p:txBody>
          <a:bodyPr wrap="square" rtlCol="0">
            <a:spAutoFit/>
          </a:bodyPr>
          <a:lstStyle/>
          <a:p>
            <a:pPr algn="ctr"/>
            <a:r>
              <a:rPr lang="en-NZ" sz="1400" dirty="0">
                <a:latin typeface="Arial" panose="020B0604020202020204" pitchFamily="34" charset="0"/>
                <a:cs typeface="Arial" panose="020B0604020202020204" pitchFamily="34" charset="0"/>
              </a:rPr>
              <a:t>2014</a:t>
            </a:r>
          </a:p>
          <a:p>
            <a:pPr algn="ctr"/>
            <a:endParaRPr lang="en-NZ" sz="14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F680FCF-7A2E-6F1C-A1B7-B50E6D51C329}"/>
              </a:ext>
            </a:extLst>
          </p:cNvPr>
          <p:cNvSpPr txBox="1"/>
          <p:nvPr/>
        </p:nvSpPr>
        <p:spPr>
          <a:xfrm flipH="1">
            <a:off x="4828525" y="2102336"/>
            <a:ext cx="3022087" cy="523220"/>
          </a:xfrm>
          <a:prstGeom prst="rect">
            <a:avLst/>
          </a:prstGeom>
          <a:noFill/>
        </p:spPr>
        <p:txBody>
          <a:bodyPr wrap="square" rtlCol="0">
            <a:spAutoFit/>
          </a:bodyPr>
          <a:lstStyle/>
          <a:p>
            <a:pPr algn="ctr"/>
            <a:r>
              <a:rPr lang="en-NZ" sz="1400" dirty="0">
                <a:latin typeface="Arial" panose="020B0604020202020204" pitchFamily="34" charset="0"/>
                <a:cs typeface="Arial" panose="020B0604020202020204" pitchFamily="34" charset="0"/>
              </a:rPr>
              <a:t>2017</a:t>
            </a:r>
          </a:p>
          <a:p>
            <a:pPr algn="ctr"/>
            <a:endParaRPr lang="en-NZ" sz="14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AEA3658-A4D6-6C64-438C-7082C323BAAD}"/>
              </a:ext>
            </a:extLst>
          </p:cNvPr>
          <p:cNvSpPr txBox="1"/>
          <p:nvPr/>
        </p:nvSpPr>
        <p:spPr>
          <a:xfrm flipH="1">
            <a:off x="7651064" y="2116058"/>
            <a:ext cx="3022087" cy="523220"/>
          </a:xfrm>
          <a:prstGeom prst="rect">
            <a:avLst/>
          </a:prstGeom>
          <a:noFill/>
        </p:spPr>
        <p:txBody>
          <a:bodyPr wrap="square" rtlCol="0">
            <a:spAutoFit/>
          </a:bodyPr>
          <a:lstStyle/>
          <a:p>
            <a:pPr algn="ctr"/>
            <a:r>
              <a:rPr lang="en-NZ" sz="1400" dirty="0">
                <a:latin typeface="Arial" panose="020B0604020202020204" pitchFamily="34" charset="0"/>
                <a:cs typeface="Arial" panose="020B0604020202020204" pitchFamily="34" charset="0"/>
              </a:rPr>
              <a:t>2021</a:t>
            </a:r>
          </a:p>
          <a:p>
            <a:pPr algn="ctr"/>
            <a:endParaRPr lang="en-NZ"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5745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Rectangle 4"/>
          <p:cNvSpPr>
            <a:spLocks noChangeArrowheads="1"/>
          </p:cNvSpPr>
          <p:nvPr/>
        </p:nvSpPr>
        <p:spPr bwMode="auto">
          <a:xfrm>
            <a:off x="1524000" y="910252"/>
            <a:ext cx="9144000" cy="1569660"/>
          </a:xfrm>
          <a:prstGeom prst="rect">
            <a:avLst/>
          </a:prstGeom>
          <a:noFill/>
          <a:ln>
            <a:noFill/>
          </a:ln>
          <a:effectLst>
            <a:prstShdw prst="shdw17" dist="17961" dir="2700000">
              <a:schemeClr val="bg1">
                <a:gamma/>
                <a:shade val="60000"/>
                <a:invGamma/>
              </a:schemeClr>
            </a:prst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spAutoFit/>
          </a:bodyPr>
          <a:lstStyle/>
          <a:p>
            <a:pPr algn="ctr"/>
            <a:r>
              <a:rPr lang="fr-FR" sz="4800" b="1" dirty="0">
                <a:latin typeface="Palatino Linotype" pitchFamily="18" charset="0"/>
              </a:rPr>
              <a:t>Ross </a:t>
            </a:r>
            <a:r>
              <a:rPr lang="fr-FR" sz="4800" b="1" dirty="0" err="1">
                <a:latin typeface="Palatino Linotype" pitchFamily="18" charset="0"/>
              </a:rPr>
              <a:t>Sea</a:t>
            </a:r>
            <a:r>
              <a:rPr lang="fr-FR" sz="4800" b="1" dirty="0">
                <a:latin typeface="Palatino Linotype" pitchFamily="18" charset="0"/>
              </a:rPr>
              <a:t> </a:t>
            </a:r>
            <a:r>
              <a:rPr lang="fr-FR" sz="4800" b="1" dirty="0" err="1">
                <a:latin typeface="Palatino Linotype" pitchFamily="18" charset="0"/>
              </a:rPr>
              <a:t>region</a:t>
            </a:r>
            <a:r>
              <a:rPr lang="fr-FR" sz="4800" b="1" dirty="0">
                <a:latin typeface="Palatino Linotype" pitchFamily="18" charset="0"/>
              </a:rPr>
              <a:t> </a:t>
            </a:r>
            <a:r>
              <a:rPr lang="fr-FR" sz="4800" b="1" dirty="0" err="1">
                <a:latin typeface="Palatino Linotype" pitchFamily="18" charset="0"/>
              </a:rPr>
              <a:t>Antarctic</a:t>
            </a:r>
            <a:r>
              <a:rPr lang="fr-FR" sz="4800" b="1" dirty="0">
                <a:latin typeface="Palatino Linotype" pitchFamily="18" charset="0"/>
              </a:rPr>
              <a:t> </a:t>
            </a:r>
            <a:r>
              <a:rPr lang="fr-FR" sz="4800" b="1" dirty="0" err="1">
                <a:latin typeface="Palatino Linotype" pitchFamily="18" charset="0"/>
              </a:rPr>
              <a:t>toothfish</a:t>
            </a:r>
            <a:r>
              <a:rPr lang="fr-FR" sz="4800" b="1" dirty="0">
                <a:latin typeface="Palatino Linotype" pitchFamily="18" charset="0"/>
              </a:rPr>
              <a:t> (TOA)</a:t>
            </a:r>
          </a:p>
        </p:txBody>
      </p:sp>
      <p:sp>
        <p:nvSpPr>
          <p:cNvPr id="5" name="Moins 4"/>
          <p:cNvSpPr/>
          <p:nvPr/>
        </p:nvSpPr>
        <p:spPr>
          <a:xfrm>
            <a:off x="191344" y="3019920"/>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5303912" y="5013177"/>
            <a:ext cx="432048" cy="249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0FD05BE2-ABFD-37FB-6E6B-A36C4676B07F}"/>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B1A710A8-CEC0-2500-86AE-4072F9A49DFC}"/>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99005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0FF3E6C-771F-07C2-3B13-BF741729AC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5200" y="2363712"/>
            <a:ext cx="3022092" cy="2137410"/>
          </a:xfrm>
          <a:prstGeom prst="rect">
            <a:avLst/>
          </a:prstGeom>
        </p:spPr>
      </p:pic>
      <p:pic>
        <p:nvPicPr>
          <p:cNvPr id="27" name="Picture 26">
            <a:extLst>
              <a:ext uri="{FF2B5EF4-FFF2-40B4-BE49-F238E27FC236}">
                <a16:creationId xmlns:a16="http://schemas.microsoft.com/office/drawing/2014/main" id="{3DBC77F6-5776-9420-090D-5CC41CE8B4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5199" y="4243101"/>
            <a:ext cx="3022092" cy="2137410"/>
          </a:xfrm>
          <a:prstGeom prst="rect">
            <a:avLst/>
          </a:prstGeom>
        </p:spPr>
      </p:pic>
      <p:pic>
        <p:nvPicPr>
          <p:cNvPr id="20" name="Picture 19">
            <a:extLst>
              <a:ext uri="{FF2B5EF4-FFF2-40B4-BE49-F238E27FC236}">
                <a16:creationId xmlns:a16="http://schemas.microsoft.com/office/drawing/2014/main" id="{93A73BD8-DAA6-78BB-AD21-31146D176D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7148" y="2363712"/>
            <a:ext cx="3022092" cy="2137410"/>
          </a:xfrm>
          <a:prstGeom prst="rect">
            <a:avLst/>
          </a:prstGeom>
        </p:spPr>
      </p:pic>
      <p:pic>
        <p:nvPicPr>
          <p:cNvPr id="24" name="Picture 23">
            <a:extLst>
              <a:ext uri="{FF2B5EF4-FFF2-40B4-BE49-F238E27FC236}">
                <a16:creationId xmlns:a16="http://schemas.microsoft.com/office/drawing/2014/main" id="{CE7EEBCE-0287-4BA2-14F6-68A1E100B3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86288" y="4249210"/>
            <a:ext cx="3022092" cy="2137410"/>
          </a:xfrm>
          <a:prstGeom prst="rect">
            <a:avLst/>
          </a:prstGeom>
        </p:spPr>
      </p:pic>
      <p:sp>
        <p:nvSpPr>
          <p:cNvPr id="10" name="Rectangle 9">
            <a:extLst>
              <a:ext uri="{FF2B5EF4-FFF2-40B4-BE49-F238E27FC236}">
                <a16:creationId xmlns:a16="http://schemas.microsoft.com/office/drawing/2014/main" id="{DC79F99C-7F97-6393-2196-5E25017FDEA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Rectangle 1">
            <a:extLst>
              <a:ext uri="{FF2B5EF4-FFF2-40B4-BE49-F238E27FC236}">
                <a16:creationId xmlns:a16="http://schemas.microsoft.com/office/drawing/2014/main" id="{9957D4E0-DB18-A6A3-7514-C6742F2F9152}"/>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2 (4 / 8)</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1113081"/>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Age structure results can be explained by looking at YCS results</a:t>
            </a:r>
          </a:p>
          <a:p>
            <a:r>
              <a:rPr lang="en-US" sz="1800" dirty="0">
                <a:latin typeface="Times New Roman" panose="02020603050405020304" pitchFamily="18" charset="0"/>
                <a:cs typeface="Times New Roman" panose="02020603050405020304" pitchFamily="18" charset="0"/>
              </a:rPr>
              <a:t>Looking at individual replicates, estimated YCS’s have more interannual variability with the </a:t>
            </a:r>
            <a:r>
              <a:rPr lang="en-US" sz="1800" dirty="0">
                <a:solidFill>
                  <a:srgbClr val="FF0000"/>
                </a:solidFill>
                <a:latin typeface="Times New Roman" panose="02020603050405020304" pitchFamily="18" charset="0"/>
                <a:cs typeface="Times New Roman" panose="02020603050405020304" pitchFamily="18" charset="0"/>
              </a:rPr>
              <a:t>four-area model </a:t>
            </a:r>
            <a:r>
              <a:rPr lang="en-US" sz="1800" dirty="0">
                <a:latin typeface="Times New Roman" panose="02020603050405020304" pitchFamily="18" charset="0"/>
                <a:cs typeface="Times New Roman" panose="02020603050405020304" pitchFamily="18" charset="0"/>
              </a:rPr>
              <a:t>compared to the </a:t>
            </a:r>
            <a:r>
              <a:rPr lang="en-US" sz="1800" dirty="0">
                <a:solidFill>
                  <a:srgbClr val="0070C0"/>
                </a:solidFill>
                <a:latin typeface="Times New Roman" panose="02020603050405020304" pitchFamily="18" charset="0"/>
                <a:cs typeface="Times New Roman" panose="02020603050405020304" pitchFamily="18" charset="0"/>
              </a:rPr>
              <a:t>one-area model </a:t>
            </a:r>
            <a:r>
              <a:rPr lang="en-US" sz="1800" dirty="0">
                <a:latin typeface="Times New Roman" panose="02020603050405020304" pitchFamily="18" charset="0"/>
                <a:cs typeface="Times New Roman" panose="02020603050405020304" pitchFamily="18" charset="0"/>
              </a:rPr>
              <a:t>– 4 examples here: </a:t>
            </a:r>
          </a:p>
          <a:p>
            <a:endParaRPr lang="en-US" sz="1800" dirty="0">
              <a:solidFill>
                <a:srgbClr val="000000"/>
              </a:solidFill>
              <a:effectLst/>
              <a:latin typeface="Times New Roman" panose="02020603050405020304" pitchFamily="18" charset="0"/>
              <a:ea typeface="SimHei" panose="02010609060101010101" pitchFamily="49" charset="-122"/>
            </a:endParaRPr>
          </a:p>
          <a:p>
            <a:endParaRPr lang="en-NZ" sz="1800" dirty="0">
              <a:effectLst/>
              <a:latin typeface="Times New Roman" panose="02020603050405020304" pitchFamily="18" charset="0"/>
              <a:ea typeface="Calibri" panose="020F0502020204030204" pitchFamily="34" charset="0"/>
            </a:endParaRPr>
          </a:p>
          <a:p>
            <a:endParaRPr lang="en-US" sz="180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588076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F238195B-64A7-4FDE-60E6-ED6C517647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8056" y="2252908"/>
            <a:ext cx="3022092" cy="2137410"/>
          </a:xfrm>
          <a:prstGeom prst="rect">
            <a:avLst/>
          </a:prstGeom>
        </p:spPr>
      </p:pic>
      <p:pic>
        <p:nvPicPr>
          <p:cNvPr id="37" name="Picture 36">
            <a:extLst>
              <a:ext uri="{FF2B5EF4-FFF2-40B4-BE49-F238E27FC236}">
                <a16:creationId xmlns:a16="http://schemas.microsoft.com/office/drawing/2014/main" id="{6D0BB76E-5286-861D-86AB-FBE7E138A1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5964" y="2252909"/>
            <a:ext cx="3022092" cy="2137410"/>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2 (5 / 8)</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8" y="856396"/>
            <a:ext cx="9120039" cy="338555"/>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Initial SSB (B0) higher for the </a:t>
            </a:r>
            <a:r>
              <a:rPr lang="en-US" sz="1800" dirty="0">
                <a:solidFill>
                  <a:srgbClr val="FF0000"/>
                </a:solidFill>
                <a:latin typeface="Times New Roman" panose="02020603050405020304" pitchFamily="18" charset="0"/>
                <a:cs typeface="Times New Roman" panose="02020603050405020304" pitchFamily="18" charset="0"/>
              </a:rPr>
              <a:t>four-area model</a:t>
            </a:r>
            <a:r>
              <a:rPr lang="en-US" sz="1800" dirty="0">
                <a:latin typeface="Times New Roman" panose="02020603050405020304" pitchFamily="18" charset="0"/>
                <a:cs typeface="Times New Roman" panose="02020603050405020304" pitchFamily="18" charset="0"/>
              </a:rPr>
              <a:t> than for the </a:t>
            </a:r>
            <a:r>
              <a:rPr lang="en-US" sz="1800" dirty="0">
                <a:solidFill>
                  <a:srgbClr val="0070C0"/>
                </a:solidFill>
                <a:latin typeface="Times New Roman" panose="02020603050405020304" pitchFamily="18" charset="0"/>
                <a:cs typeface="Times New Roman" panose="02020603050405020304" pitchFamily="18" charset="0"/>
              </a:rPr>
              <a:t>one-area model </a:t>
            </a:r>
          </a:p>
          <a:p>
            <a:r>
              <a:rPr lang="en-US" sz="1800" dirty="0">
                <a:latin typeface="Times New Roman" panose="02020603050405020304" pitchFamily="18" charset="0"/>
                <a:cs typeface="Times New Roman" panose="02020603050405020304" pitchFamily="18" charset="0"/>
              </a:rPr>
              <a:t>Current SSB (B2021) very slightly higher for the </a:t>
            </a:r>
            <a:r>
              <a:rPr lang="en-US" sz="1800" dirty="0">
                <a:solidFill>
                  <a:srgbClr val="FF0000"/>
                </a:solidFill>
                <a:latin typeface="Times New Roman" panose="02020603050405020304" pitchFamily="18" charset="0"/>
                <a:cs typeface="Times New Roman" panose="02020603050405020304" pitchFamily="18" charset="0"/>
              </a:rPr>
              <a:t>four-area model</a:t>
            </a:r>
            <a:r>
              <a:rPr lang="en-US" sz="1800" dirty="0">
                <a:latin typeface="Times New Roman" panose="02020603050405020304" pitchFamily="18" charset="0"/>
                <a:cs typeface="Times New Roman" panose="02020603050405020304" pitchFamily="18" charset="0"/>
              </a:rPr>
              <a:t> than for the </a:t>
            </a:r>
            <a:r>
              <a:rPr lang="en-US" sz="1800" dirty="0">
                <a:solidFill>
                  <a:srgbClr val="0070C0"/>
                </a:solidFill>
                <a:latin typeface="Times New Roman" panose="02020603050405020304" pitchFamily="18" charset="0"/>
                <a:cs typeface="Times New Roman" panose="02020603050405020304" pitchFamily="18" charset="0"/>
              </a:rPr>
              <a:t>one-area model</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Current status (B2021 / B0) similar for the </a:t>
            </a:r>
            <a:r>
              <a:rPr lang="en-US" sz="1800" dirty="0">
                <a:solidFill>
                  <a:srgbClr val="FF0000"/>
                </a:solidFill>
                <a:latin typeface="Times New Roman" panose="02020603050405020304" pitchFamily="18" charset="0"/>
                <a:cs typeface="Times New Roman" panose="02020603050405020304" pitchFamily="18" charset="0"/>
              </a:rPr>
              <a:t>four-area model</a:t>
            </a:r>
            <a:r>
              <a:rPr lang="en-US" sz="1800" dirty="0">
                <a:latin typeface="Times New Roman" panose="02020603050405020304" pitchFamily="18" charset="0"/>
                <a:cs typeface="Times New Roman" panose="02020603050405020304" pitchFamily="18" charset="0"/>
              </a:rPr>
              <a:t> and the </a:t>
            </a:r>
            <a:r>
              <a:rPr lang="en-US" sz="1800" dirty="0">
                <a:solidFill>
                  <a:srgbClr val="0070C0"/>
                </a:solidFill>
                <a:latin typeface="Times New Roman" panose="02020603050405020304" pitchFamily="18" charset="0"/>
                <a:cs typeface="Times New Roman" panose="02020603050405020304" pitchFamily="18" charset="0"/>
              </a:rPr>
              <a:t>one-area model </a:t>
            </a:r>
            <a:endParaRPr lang="en-US" sz="180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35" name="Picture 34">
            <a:extLst>
              <a:ext uri="{FF2B5EF4-FFF2-40B4-BE49-F238E27FC236}">
                <a16:creationId xmlns:a16="http://schemas.microsoft.com/office/drawing/2014/main" id="{5B1D9499-8A64-D070-4914-2102BFD42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5964" y="4280975"/>
            <a:ext cx="3022092" cy="2137410"/>
          </a:xfrm>
          <a:prstGeom prst="rect">
            <a:avLst/>
          </a:prstGeom>
        </p:spPr>
      </p:pic>
    </p:spTree>
    <p:extLst>
      <p:ext uri="{BB962C8B-B14F-4D97-AF65-F5344CB8AC3E}">
        <p14:creationId xmlns:p14="http://schemas.microsoft.com/office/powerpoint/2010/main" val="1815851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2 (6 / 8)</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5743794" cy="338555"/>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The estimated initial recruitment (R0) is higher in the </a:t>
            </a:r>
            <a:r>
              <a:rPr lang="en-US" sz="1800" dirty="0">
                <a:solidFill>
                  <a:srgbClr val="FF0000"/>
                </a:solidFill>
                <a:latin typeface="Times New Roman" panose="02020603050405020304" pitchFamily="18" charset="0"/>
                <a:cs typeface="Times New Roman" panose="02020603050405020304" pitchFamily="18" charset="0"/>
              </a:rPr>
              <a:t>four-area model</a:t>
            </a:r>
            <a:r>
              <a:rPr lang="en-US" sz="1800" dirty="0">
                <a:latin typeface="Times New Roman" panose="02020603050405020304" pitchFamily="18" charset="0"/>
                <a:cs typeface="Times New Roman" panose="02020603050405020304" pitchFamily="18" charset="0"/>
              </a:rPr>
              <a:t> than in the </a:t>
            </a:r>
            <a:r>
              <a:rPr lang="en-US" sz="1800" dirty="0">
                <a:solidFill>
                  <a:srgbClr val="0070C0"/>
                </a:solidFill>
                <a:latin typeface="Times New Roman" panose="02020603050405020304" pitchFamily="18" charset="0"/>
                <a:cs typeface="Times New Roman" panose="02020603050405020304" pitchFamily="18" charset="0"/>
              </a:rPr>
              <a:t>one-area model</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Contrary to other quantities (B0, B2021), R0 is estimated by the CASAL stock assessment models, but provided as input in the OM (R0 = 1 021 124; </a:t>
            </a:r>
            <a:r>
              <a:rPr lang="en-US" sz="1800" dirty="0">
                <a:latin typeface="Times New Roman" panose="02020603050405020304" pitchFamily="18" charset="0"/>
                <a:cs typeface="Times New Roman" panose="02020603050405020304" pitchFamily="18" charset="0"/>
                <a:hlinkClick r:id="rId2"/>
              </a:rPr>
              <a:t>https://aaronmberger-nwfsc.github.io/Spatial-Assessment-Modeling-Workshop/articles/OM_Description_TOA.html</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We can, therefore, evaluate bias (in %) in the R0 estimated by the one-area and the four-area models:</a:t>
            </a:r>
          </a:p>
          <a:p>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3" name="Picture 2">
            <a:extLst>
              <a:ext uri="{FF2B5EF4-FFF2-40B4-BE49-F238E27FC236}">
                <a16:creationId xmlns:a16="http://schemas.microsoft.com/office/drawing/2014/main" id="{E0D699AB-CE2A-2901-5F2A-2D08AF7F08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9868" y="946543"/>
            <a:ext cx="3626510" cy="2564892"/>
          </a:xfrm>
          <a:prstGeom prst="rect">
            <a:avLst/>
          </a:prstGeom>
        </p:spPr>
      </p:pic>
      <p:pic>
        <p:nvPicPr>
          <p:cNvPr id="5" name="Picture 4">
            <a:extLst>
              <a:ext uri="{FF2B5EF4-FFF2-40B4-BE49-F238E27FC236}">
                <a16:creationId xmlns:a16="http://schemas.microsoft.com/office/drawing/2014/main" id="{8C496BA1-97DA-819F-C8C4-CD7A5591FF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5261" y="3878063"/>
            <a:ext cx="1832610" cy="742950"/>
          </a:xfrm>
          <a:prstGeom prst="rect">
            <a:avLst/>
          </a:prstGeom>
        </p:spPr>
      </p:pic>
    </p:spTree>
    <p:extLst>
      <p:ext uri="{BB962C8B-B14F-4D97-AF65-F5344CB8AC3E}">
        <p14:creationId xmlns:p14="http://schemas.microsoft.com/office/powerpoint/2010/main" val="202004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2 (7 / 8)</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8" y="856396"/>
            <a:ext cx="9120039" cy="338555"/>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u="sng" dirty="0">
                <a:latin typeface="Times New Roman" panose="02020603050405020304" pitchFamily="18" charset="0"/>
                <a:cs typeface="Times New Roman" panose="02020603050405020304" pitchFamily="18" charset="0"/>
              </a:rPr>
              <a:t>Why is it interesting to evaluate bias in R0? </a:t>
            </a:r>
          </a:p>
          <a:p>
            <a:r>
              <a:rPr lang="en-NZ" sz="2000" dirty="0">
                <a:effectLst/>
                <a:latin typeface="Times New Roman" panose="02020603050405020304" pitchFamily="18" charset="0"/>
                <a:ea typeface="Times New Roman" panose="02020603050405020304" pitchFamily="18" charset="0"/>
              </a:rPr>
              <a:t>In the stock assessment models, </a:t>
            </a:r>
            <a:r>
              <a:rPr lang="en-NZ" sz="2000" dirty="0">
                <a:effectLst/>
                <a:latin typeface="Times New Roman" panose="02020603050405020304" pitchFamily="18" charset="0"/>
                <a:ea typeface="TimesNewRomanPSMT"/>
              </a:rPr>
              <a:t>we are making the important assumption that the probability of recapturing a tagged fish is the same as that of an untagged fish, irrespective of the location at which tagged fish were released or the subsequent spatial distribution of fishing effort from which fish were scanned to detect recaptures</a:t>
            </a:r>
          </a:p>
          <a:p>
            <a:r>
              <a:rPr lang="en-US" sz="2000" dirty="0">
                <a:effectLst/>
                <a:latin typeface="Times New Roman" panose="02020603050405020304" pitchFamily="18" charset="0"/>
                <a:ea typeface="Calibri" panose="020F0502020204030204" pitchFamily="34" charset="0"/>
              </a:rPr>
              <a:t>In other words, </a:t>
            </a:r>
            <a:r>
              <a:rPr lang="en-NZ" sz="2000" dirty="0">
                <a:latin typeface="Times New Roman" panose="02020603050405020304" pitchFamily="18" charset="0"/>
                <a:ea typeface="Calibri" panose="020F0502020204030204" pitchFamily="34" charset="0"/>
              </a:rPr>
              <a:t>i</a:t>
            </a:r>
            <a:r>
              <a:rPr lang="en-NZ" sz="2000" dirty="0">
                <a:effectLst/>
                <a:latin typeface="Times New Roman" panose="02020603050405020304" pitchFamily="18" charset="0"/>
                <a:ea typeface="Times New Roman" panose="02020603050405020304" pitchFamily="18" charset="0"/>
              </a:rPr>
              <a:t>n the stock assessment models, </a:t>
            </a:r>
            <a:r>
              <a:rPr lang="en-US" sz="2000" dirty="0">
                <a:effectLst/>
                <a:latin typeface="Times New Roman" panose="02020603050405020304" pitchFamily="18" charset="0"/>
                <a:ea typeface="Calibri" panose="020F0502020204030204" pitchFamily="34" charset="0"/>
              </a:rPr>
              <a:t>we are assuming complete </a:t>
            </a:r>
            <a:r>
              <a:rPr lang="en-NZ" sz="2000" dirty="0">
                <a:effectLst/>
                <a:latin typeface="Times New Roman" panose="02020603050405020304" pitchFamily="18" charset="0"/>
                <a:ea typeface="TimesNewRomanPSMT"/>
              </a:rPr>
              <a:t>mixing of tagged and</a:t>
            </a:r>
            <a:r>
              <a:rPr lang="en-NZ" sz="2000" dirty="0">
                <a:effectLst/>
                <a:latin typeface="Times New Roman" panose="02020603050405020304" pitchFamily="18" charset="0"/>
                <a:ea typeface="Calibri" panose="020F0502020204030204" pitchFamily="34" charset="0"/>
              </a:rPr>
              <a:t> </a:t>
            </a:r>
            <a:r>
              <a:rPr lang="en-NZ" sz="2000" dirty="0">
                <a:effectLst/>
                <a:latin typeface="Times New Roman" panose="02020603050405020304" pitchFamily="18" charset="0"/>
                <a:ea typeface="TimesNewRomanPSMT"/>
              </a:rPr>
              <a:t>untagged fish </a:t>
            </a:r>
          </a:p>
          <a:p>
            <a:endParaRPr lang="en-NZ" sz="2000" dirty="0">
              <a:effectLst/>
              <a:latin typeface="Times New Roman" panose="02020603050405020304" pitchFamily="18" charset="0"/>
              <a:ea typeface="TimesNewRomanPSMT"/>
            </a:endParaRPr>
          </a:p>
          <a:p>
            <a:r>
              <a:rPr lang="en-NZ" sz="2000" dirty="0">
                <a:effectLst/>
                <a:latin typeface="Times New Roman" panose="02020603050405020304" pitchFamily="18" charset="0"/>
                <a:ea typeface="TimesNewRomanPSMT"/>
              </a:rPr>
              <a:t>→ An assumption likely not met in the real world, because of the spatial management in place in the RSR, the influence of sea-ice extent on the spatial distribution of fishing vessels, and the fact that </a:t>
            </a:r>
            <a:r>
              <a:rPr lang="en-US" sz="2000" dirty="0">
                <a:effectLst/>
                <a:latin typeface="Times New Roman" panose="02020603050405020304" pitchFamily="18" charset="0"/>
                <a:ea typeface="Calibri" panose="020F0502020204030204" pitchFamily="34" charset="0"/>
              </a:rPr>
              <a:t>RSR Antarctic toothfish generally move over </a:t>
            </a:r>
            <a:r>
              <a:rPr lang="en-NZ" sz="2000" dirty="0">
                <a:effectLst/>
                <a:latin typeface="Times New Roman" panose="02020603050405020304" pitchFamily="18" charset="0"/>
                <a:ea typeface="TimesNewRomanPSMT"/>
              </a:rPr>
              <a:t>relatively short distances </a:t>
            </a:r>
            <a:r>
              <a:rPr lang="en-US" sz="2000" dirty="0">
                <a:effectLst/>
                <a:latin typeface="Times New Roman" panose="02020603050405020304" pitchFamily="18" charset="0"/>
                <a:ea typeface="Calibri" panose="020F0502020204030204" pitchFamily="34" charset="0"/>
              </a:rPr>
              <a:t>(</a:t>
            </a:r>
            <a:r>
              <a:rPr lang="en-NZ" sz="2000" dirty="0">
                <a:effectLst/>
                <a:latin typeface="Times New Roman" panose="02020603050405020304" pitchFamily="18" charset="0"/>
                <a:ea typeface="Calibri" panose="020F0502020204030204" pitchFamily="34" charset="0"/>
              </a:rPr>
              <a:t>Parker et al., 2013</a:t>
            </a:r>
            <a:r>
              <a:rPr lang="en-US" sz="2000" dirty="0">
                <a:effectLst/>
                <a:latin typeface="Times New Roman" panose="02020603050405020304" pitchFamily="18" charset="0"/>
                <a:ea typeface="Calibri" panose="020F0502020204030204" pitchFamily="34" charset="0"/>
              </a:rPr>
              <a:t>; </a:t>
            </a:r>
            <a:r>
              <a:rPr lang="en-NZ" sz="2000" dirty="0">
                <a:effectLst/>
                <a:latin typeface="Times New Roman" panose="02020603050405020304" pitchFamily="18" charset="0"/>
                <a:ea typeface="Calibri" panose="020F0502020204030204" pitchFamily="34" charset="0"/>
              </a:rPr>
              <a:t>Grüss et al., 2021a</a:t>
            </a:r>
            <a:r>
              <a:rPr lang="en-US" sz="2000" dirty="0">
                <a:effectLst/>
                <a:latin typeface="Times New Roman" panose="02020603050405020304" pitchFamily="18" charset="0"/>
                <a:ea typeface="Calibri" panose="020F0502020204030204" pitchFamily="34" charset="0"/>
              </a:rPr>
              <a:t>)</a:t>
            </a:r>
            <a:endParaRPr lang="en-US" sz="200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6643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6A7212E-8D23-C248-CED3-FCAAA37919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3525" y="926734"/>
            <a:ext cx="4354206" cy="3082360"/>
          </a:xfrm>
          <a:prstGeom prst="rect">
            <a:avLst/>
          </a:prstGeom>
        </p:spPr>
      </p:pic>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2 (8 / 8)</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5101954" cy="338555"/>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u="sng" dirty="0">
                <a:latin typeface="Times New Roman" panose="02020603050405020304" pitchFamily="18" charset="0"/>
                <a:cs typeface="Times New Roman" panose="02020603050405020304" pitchFamily="18" charset="0"/>
              </a:rPr>
              <a:t>Bias:</a:t>
            </a:r>
          </a:p>
          <a:p>
            <a:r>
              <a:rPr lang="en-US" sz="2000" dirty="0">
                <a:latin typeface="Times New Roman" panose="02020603050405020304" pitchFamily="18" charset="0"/>
                <a:cs typeface="Times New Roman" panose="02020603050405020304" pitchFamily="18" charset="0"/>
              </a:rPr>
              <a:t>The R0 estimated by all stock assessment models (</a:t>
            </a:r>
            <a:r>
              <a:rPr lang="en-US" sz="2000" dirty="0">
                <a:solidFill>
                  <a:srgbClr val="0070C0"/>
                </a:solidFill>
                <a:latin typeface="Times New Roman" panose="02020603050405020304" pitchFamily="18" charset="0"/>
                <a:cs typeface="Times New Roman" panose="02020603050405020304" pitchFamily="18" charset="0"/>
              </a:rPr>
              <a:t>one-area</a:t>
            </a:r>
            <a:r>
              <a:rPr lang="en-US" sz="2000" dirty="0">
                <a:latin typeface="Times New Roman" panose="02020603050405020304" pitchFamily="18" charset="0"/>
                <a:cs typeface="Times New Roman" panose="02020603050405020304" pitchFamily="18" charset="0"/>
              </a:rPr>
              <a:t> and </a:t>
            </a:r>
            <a:r>
              <a:rPr lang="en-US" sz="2000" dirty="0">
                <a:solidFill>
                  <a:srgbClr val="FF0000"/>
                </a:solidFill>
                <a:latin typeface="Times New Roman" panose="02020603050405020304" pitchFamily="18" charset="0"/>
                <a:cs typeface="Times New Roman" panose="02020603050405020304" pitchFamily="18" charset="0"/>
              </a:rPr>
              <a:t>four-area</a:t>
            </a:r>
            <a:r>
              <a:rPr lang="en-US" sz="2000" dirty="0">
                <a:latin typeface="Times New Roman" panose="02020603050405020304" pitchFamily="18" charset="0"/>
                <a:cs typeface="Times New Roman" panose="02020603050405020304" pitchFamily="18" charset="0"/>
              </a:rPr>
              <a:t>) is biased low by more than 40% (considering the 100 replicates)</a:t>
            </a:r>
          </a:p>
          <a:p>
            <a:r>
              <a:rPr lang="en-US" sz="2000" dirty="0">
                <a:latin typeface="Times New Roman" panose="02020603050405020304" pitchFamily="18" charset="0"/>
                <a:cs typeface="Times New Roman" panose="02020603050405020304" pitchFamily="18" charset="0"/>
              </a:rPr>
              <a:t>The negative bias is significantly lower for the </a:t>
            </a:r>
            <a:r>
              <a:rPr lang="en-US" sz="2000" dirty="0">
                <a:solidFill>
                  <a:srgbClr val="FF0000"/>
                </a:solidFill>
                <a:latin typeface="Times New Roman" panose="02020603050405020304" pitchFamily="18" charset="0"/>
                <a:cs typeface="Times New Roman" panose="02020603050405020304" pitchFamily="18" charset="0"/>
              </a:rPr>
              <a:t>four-area model </a:t>
            </a:r>
            <a:r>
              <a:rPr lang="en-US" sz="2000" dirty="0">
                <a:latin typeface="Times New Roman" panose="02020603050405020304" pitchFamily="18" charset="0"/>
                <a:cs typeface="Times New Roman" panose="02020603050405020304" pitchFamily="18" charset="0"/>
              </a:rPr>
              <a:t>than for the </a:t>
            </a:r>
            <a:r>
              <a:rPr lang="en-US" sz="2000" dirty="0">
                <a:solidFill>
                  <a:srgbClr val="0070C0"/>
                </a:solidFill>
                <a:latin typeface="Times New Roman" panose="02020603050405020304" pitchFamily="18" charset="0"/>
                <a:cs typeface="Times New Roman" panose="02020603050405020304" pitchFamily="18" charset="0"/>
              </a:rPr>
              <a:t>one-area model</a:t>
            </a:r>
          </a:p>
          <a:p>
            <a:endParaRPr lang="en-US" sz="200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67904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Rectangle 4"/>
          <p:cNvSpPr>
            <a:spLocks noChangeArrowheads="1"/>
          </p:cNvSpPr>
          <p:nvPr/>
        </p:nvSpPr>
        <p:spPr bwMode="auto">
          <a:xfrm>
            <a:off x="1524000" y="910252"/>
            <a:ext cx="9144000" cy="830997"/>
          </a:xfrm>
          <a:prstGeom prst="rect">
            <a:avLst/>
          </a:prstGeom>
          <a:noFill/>
          <a:ln>
            <a:noFill/>
          </a:ln>
          <a:effectLst>
            <a:prstShdw prst="shdw17" dist="17961" dir="2700000">
              <a:schemeClr val="bg1">
                <a:gamma/>
                <a:shade val="60000"/>
                <a:invGamma/>
              </a:schemeClr>
            </a:prst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spAutoFit/>
          </a:bodyPr>
          <a:lstStyle/>
          <a:p>
            <a:pPr algn="ctr"/>
            <a:r>
              <a:rPr lang="fr-FR" sz="4800" b="1" dirty="0">
                <a:latin typeface="Palatino Linotype" pitchFamily="18" charset="0"/>
              </a:rPr>
              <a:t>Conclusions</a:t>
            </a:r>
          </a:p>
        </p:txBody>
      </p:sp>
      <p:sp>
        <p:nvSpPr>
          <p:cNvPr id="5" name="Moins 4"/>
          <p:cNvSpPr/>
          <p:nvPr/>
        </p:nvSpPr>
        <p:spPr>
          <a:xfrm>
            <a:off x="191344" y="3019920"/>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5303912" y="5013177"/>
            <a:ext cx="432048" cy="249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A6EFA966-4F07-5CD5-F835-9F6D356482CA}"/>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379691BA-AA56-916D-CB9B-492999180702}"/>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840663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Conclusions (1 / 2)</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8" y="856396"/>
            <a:ext cx="9120039" cy="338555"/>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u="sng" dirty="0">
                <a:latin typeface="Times New Roman" panose="02020603050405020304" pitchFamily="18" charset="0"/>
                <a:cs typeface="Times New Roman" panose="02020603050405020304" pitchFamily="18" charset="0"/>
              </a:rPr>
              <a:t>Compared with the one-area model, the four-area model:</a:t>
            </a:r>
          </a:p>
          <a:p>
            <a:r>
              <a:rPr lang="en-US" sz="2000" dirty="0">
                <a:latin typeface="Times New Roman" panose="02020603050405020304" pitchFamily="18" charset="0"/>
                <a:cs typeface="Times New Roman" panose="02020603050405020304" pitchFamily="18" charset="0"/>
              </a:rPr>
              <a:t>Predicts slightly higher SSBs, B0, B2021 and annual fishing pressures</a:t>
            </a:r>
          </a:p>
          <a:p>
            <a:r>
              <a:rPr lang="en-US" sz="2000" dirty="0">
                <a:latin typeface="Times New Roman" panose="02020603050405020304" pitchFamily="18" charset="0"/>
                <a:cs typeface="Times New Roman" panose="02020603050405020304" pitchFamily="18" charset="0"/>
              </a:rPr>
              <a:t>But predicts a similar current stock status </a:t>
            </a:r>
          </a:p>
          <a:p>
            <a:r>
              <a:rPr lang="en-US" sz="2000" dirty="0">
                <a:latin typeface="Times New Roman" panose="02020603050405020304" pitchFamily="18" charset="0"/>
                <a:cs typeface="Times New Roman" panose="02020603050405020304" pitchFamily="18" charset="0"/>
              </a:rPr>
              <a:t>Allows for the estimation of several selectivity-at-age functions that account for the ontogenetic migration patterns in TOA</a:t>
            </a:r>
          </a:p>
          <a:p>
            <a:r>
              <a:rPr lang="en-US" sz="2000" dirty="0">
                <a:latin typeface="Times New Roman" panose="02020603050405020304" pitchFamily="18" charset="0"/>
                <a:cs typeface="Times New Roman" panose="02020603050405020304" pitchFamily="18" charset="0"/>
              </a:rPr>
              <a:t>Estimates YCS’s that have more interannual variability and are less uncertain </a:t>
            </a:r>
          </a:p>
          <a:p>
            <a:r>
              <a:rPr lang="en-US" sz="2000" dirty="0">
                <a:latin typeface="Times New Roman" panose="02020603050405020304" pitchFamily="18" charset="0"/>
                <a:cs typeface="Times New Roman" panose="02020603050405020304" pitchFamily="18" charset="0"/>
              </a:rPr>
              <a:t>As a result predicts more variability in age structure for the younger ages (&lt; 15-year-old) and a less uncertain age structure </a:t>
            </a:r>
          </a:p>
          <a:p>
            <a:r>
              <a:rPr lang="en-US" sz="2000" dirty="0">
                <a:latin typeface="Times New Roman" panose="02020603050405020304" pitchFamily="18" charset="0"/>
                <a:cs typeface="Times New Roman" panose="02020603050405020304" pitchFamily="18" charset="0"/>
              </a:rPr>
              <a:t>Slightly reduces bias and error in the estimated R0</a:t>
            </a:r>
          </a:p>
        </p:txBody>
      </p:sp>
    </p:spTree>
    <p:extLst>
      <p:ext uri="{BB962C8B-B14F-4D97-AF65-F5344CB8AC3E}">
        <p14:creationId xmlns:p14="http://schemas.microsoft.com/office/powerpoint/2010/main" val="38535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Conclusions (2 / 2)</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8" y="856396"/>
            <a:ext cx="9120039" cy="338555"/>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u="sng" dirty="0">
                <a:latin typeface="Times New Roman" panose="02020603050405020304" pitchFamily="18" charset="0"/>
                <a:cs typeface="Times New Roman" panose="02020603050405020304" pitchFamily="18" charset="0"/>
              </a:rPr>
              <a:t>Avenues for future research:</a:t>
            </a:r>
          </a:p>
          <a:p>
            <a:r>
              <a:rPr lang="en-US" sz="2000" dirty="0">
                <a:latin typeface="Times New Roman" panose="02020603050405020304" pitchFamily="18" charset="0"/>
                <a:cs typeface="Times New Roman" panose="02020603050405020304" pitchFamily="18" charset="0"/>
              </a:rPr>
              <a:t>Using Casal2 (</a:t>
            </a:r>
            <a:r>
              <a:rPr lang="en-US" sz="2000" dirty="0" err="1">
                <a:latin typeface="Times New Roman" panose="02020603050405020304" pitchFamily="18" charset="0"/>
                <a:cs typeface="Times New Roman" panose="02020603050405020304" pitchFamily="18" charset="0"/>
              </a:rPr>
              <a:t>Doonan</a:t>
            </a:r>
            <a:r>
              <a:rPr lang="en-US" sz="2000" dirty="0">
                <a:latin typeface="Times New Roman" panose="02020603050405020304" pitchFamily="18" charset="0"/>
                <a:cs typeface="Times New Roman" panose="02020603050405020304" pitchFamily="18" charset="0"/>
              </a:rPr>
              <a:t> et al., 2016) (to be used for the TOA assessment in 2023), possibly attempting to develop a spatially-explicit assessment model with migrations between regions</a:t>
            </a:r>
          </a:p>
          <a:p>
            <a:r>
              <a:rPr lang="en-US" sz="2000" dirty="0">
                <a:latin typeface="Times New Roman" panose="02020603050405020304" pitchFamily="18" charset="0"/>
                <a:cs typeface="Times New Roman" panose="02020603050405020304" pitchFamily="18" charset="0"/>
              </a:rPr>
              <a:t>Improving the OM (Spatial Population Model), to later estimate biases in stock size for TOA to inform management – particularly introducing the Ross Sea Shelf Survey in the OM, so that the survey catch-at-age data provided by the OM can be used to estimate YCS’s with the stock assessment model</a:t>
            </a:r>
          </a:p>
          <a:p>
            <a:r>
              <a:rPr lang="en-US" sz="2000" dirty="0">
                <a:latin typeface="Times New Roman" panose="02020603050405020304" pitchFamily="18" charset="0"/>
                <a:cs typeface="Times New Roman" panose="02020603050405020304" pitchFamily="18" charset="0"/>
              </a:rPr>
              <a:t>Inadequate mixing affects many applications of tagging data in stock assessments, and biases the estimates of mortality and abundance. The spatial scales of stock assessment regions are often incompatible with mixing assumptions, given the movement patterns of tagged fish. Tagging models that operate at finer spatial and temporal scales may help to address this issue for spatially-explicit assessment models (e.g., Thorson et al. 2021; draft model by </a:t>
            </a:r>
            <a:r>
              <a:rPr lang="en-US" sz="2000" dirty="0" err="1">
                <a:latin typeface="Times New Roman" panose="02020603050405020304" pitchFamily="18" charset="0"/>
                <a:cs typeface="Times New Roman" panose="02020603050405020304" pitchFamily="18" charset="0"/>
              </a:rPr>
              <a:t>Mildenberger</a:t>
            </a:r>
            <a:r>
              <a:rPr lang="en-US" sz="2000" dirty="0">
                <a:latin typeface="Times New Roman" panose="02020603050405020304" pitchFamily="18" charset="0"/>
                <a:cs typeface="Times New Roman" panose="02020603050405020304" pitchFamily="18" charset="0"/>
              </a:rPr>
              <a:t> et al., 2022)</a:t>
            </a:r>
          </a:p>
          <a:p>
            <a:pPr marL="720000">
              <a:lnSpc>
                <a:spcPct val="100000"/>
              </a:lnSpc>
            </a:pPr>
            <a:r>
              <a:rPr lang="en-US" sz="1600" dirty="0">
                <a:latin typeface="Times New Roman" panose="02020603050405020304" pitchFamily="18" charset="0"/>
                <a:cs typeface="Times New Roman" panose="02020603050405020304" pitchFamily="18" charset="0"/>
              </a:rPr>
              <a:t>These tagging models would allow for the introduction of parameters in spatially-explicit assessment models that would constrain those models</a:t>
            </a:r>
          </a:p>
          <a:p>
            <a:pPr marL="720000">
              <a:lnSpc>
                <a:spcPct val="100000"/>
              </a:lnSpc>
            </a:pPr>
            <a:r>
              <a:rPr lang="en-US" sz="1600" dirty="0">
                <a:latin typeface="Times New Roman" panose="02020603050405020304" pitchFamily="18" charset="0"/>
                <a:cs typeface="Times New Roman" panose="02020603050405020304" pitchFamily="18" charset="0"/>
              </a:rPr>
              <a:t>Not our area of expertise, people like Mark Maunder may be able to tell the workshop participants more on this topic</a:t>
            </a:r>
          </a:p>
        </p:txBody>
      </p:sp>
    </p:spTree>
    <p:extLst>
      <p:ext uri="{BB962C8B-B14F-4D97-AF65-F5344CB8AC3E}">
        <p14:creationId xmlns:p14="http://schemas.microsoft.com/office/powerpoint/2010/main" val="325880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Rectangle 4"/>
          <p:cNvSpPr>
            <a:spLocks noChangeArrowheads="1"/>
          </p:cNvSpPr>
          <p:nvPr/>
        </p:nvSpPr>
        <p:spPr bwMode="auto">
          <a:xfrm>
            <a:off x="1524000" y="910252"/>
            <a:ext cx="9144000" cy="830997"/>
          </a:xfrm>
          <a:prstGeom prst="rect">
            <a:avLst/>
          </a:prstGeom>
          <a:noFill/>
          <a:ln>
            <a:noFill/>
          </a:ln>
          <a:effectLst>
            <a:prstShdw prst="shdw17" dist="17961" dir="2700000">
              <a:schemeClr val="bg1">
                <a:gamma/>
                <a:shade val="60000"/>
                <a:invGamma/>
              </a:schemeClr>
            </a:prst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spAutoFit/>
          </a:bodyPr>
          <a:lstStyle/>
          <a:p>
            <a:pPr algn="ctr"/>
            <a:r>
              <a:rPr lang="fr-FR" sz="4800" b="1" dirty="0" err="1">
                <a:latin typeface="Palatino Linotype" pitchFamily="18" charset="0"/>
              </a:rPr>
              <a:t>References</a:t>
            </a:r>
            <a:endParaRPr lang="fr-FR" sz="4800" b="1" dirty="0">
              <a:latin typeface="Palatino Linotype" pitchFamily="18" charset="0"/>
            </a:endParaRPr>
          </a:p>
        </p:txBody>
      </p:sp>
      <p:sp>
        <p:nvSpPr>
          <p:cNvPr id="5" name="Moins 4"/>
          <p:cNvSpPr/>
          <p:nvPr/>
        </p:nvSpPr>
        <p:spPr>
          <a:xfrm>
            <a:off x="191344" y="3019920"/>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5303912" y="5013177"/>
            <a:ext cx="432048" cy="249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5328BB41-1A0D-2214-E998-263059F549CA}"/>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C3CCAFF9-1A1D-08A4-0C9C-2F5872B3A3C6}"/>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458017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57D4E0-DB18-A6A3-7514-C6742F2F9152}"/>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DC79F99C-7F97-6393-2196-5E25017FDEA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References</a:t>
            </a:r>
            <a:r>
              <a:rPr lang="fr-FR" sz="2600" b="1" dirty="0">
                <a:latin typeface="Palatino Linotype" pitchFamily="18" charset="0"/>
              </a:rPr>
              <a:t> (1 / 2) </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1400" dirty="0">
                <a:latin typeface="Times New Roman" panose="02020603050405020304" pitchFamily="18" charset="0"/>
                <a:cs typeface="Times New Roman" panose="02020603050405020304" pitchFamily="18" charset="0"/>
              </a:rPr>
              <a:t>Bull, B., Dunn, A., McKenzie, A., Gilbert, D.J., Smith, M.H., </a:t>
            </a:r>
            <a:r>
              <a:rPr lang="en-NZ" sz="1400" dirty="0" err="1">
                <a:latin typeface="Times New Roman" panose="02020603050405020304" pitchFamily="18" charset="0"/>
                <a:cs typeface="Times New Roman" panose="02020603050405020304" pitchFamily="18" charset="0"/>
              </a:rPr>
              <a:t>Bian</a:t>
            </a:r>
            <a:r>
              <a:rPr lang="en-NZ" sz="1400" dirty="0">
                <a:latin typeface="Times New Roman" panose="02020603050405020304" pitchFamily="18" charset="0"/>
                <a:cs typeface="Times New Roman" panose="02020603050405020304" pitchFamily="18" charset="0"/>
              </a:rPr>
              <a:t>, R., Fu, D., 2012. CASAL (C++ algorithmic stock assessment laboratory) User Manual v2.30-2012/03/21. No. NIWA Technical Report 135. National Institute of Water and Atmospheric Research, Wellington, New Zealand. 280 pp.</a:t>
            </a:r>
          </a:p>
          <a:p>
            <a:r>
              <a:rPr lang="en-NZ" sz="1400" dirty="0">
                <a:latin typeface="Times New Roman" panose="02020603050405020304" pitchFamily="18" charset="0"/>
                <a:cs typeface="Times New Roman" panose="02020603050405020304" pitchFamily="18" charset="0"/>
              </a:rPr>
              <a:t>CCAMLR-XXXVI, 2017. Report of the thirty-sixth meeting of the Commission. CCAMLR, Hobart, Australia.</a:t>
            </a:r>
          </a:p>
          <a:p>
            <a:r>
              <a:rPr lang="en-NZ" sz="1400" dirty="0" err="1">
                <a:latin typeface="Times New Roman" panose="02020603050405020304" pitchFamily="18" charset="0"/>
                <a:cs typeface="Times New Roman" panose="02020603050405020304" pitchFamily="18" charset="0"/>
              </a:rPr>
              <a:t>Doonan</a:t>
            </a:r>
            <a:r>
              <a:rPr lang="en-NZ" sz="1400" dirty="0">
                <a:latin typeface="Times New Roman" panose="02020603050405020304" pitchFamily="18" charset="0"/>
                <a:cs typeface="Times New Roman" panose="02020603050405020304" pitchFamily="18" charset="0"/>
              </a:rPr>
              <a:t>, I., Large, K., Dunn, A., Rasmussen, S., Marsh, C., </a:t>
            </a:r>
            <a:r>
              <a:rPr lang="en-NZ" sz="1400" dirty="0" err="1">
                <a:latin typeface="Times New Roman" panose="02020603050405020304" pitchFamily="18" charset="0"/>
                <a:cs typeface="Times New Roman" panose="02020603050405020304" pitchFamily="18" charset="0"/>
              </a:rPr>
              <a:t>Mormede</a:t>
            </a:r>
            <a:r>
              <a:rPr lang="en-NZ" sz="1400" dirty="0">
                <a:latin typeface="Times New Roman" panose="02020603050405020304" pitchFamily="18" charset="0"/>
                <a:cs typeface="Times New Roman" panose="02020603050405020304" pitchFamily="18" charset="0"/>
              </a:rPr>
              <a:t>, S. (2016). Casal2: New Zealand’s </a:t>
            </a:r>
            <a:r>
              <a:rPr lang="en-US" sz="1400" dirty="0">
                <a:latin typeface="Times New Roman" panose="02020603050405020304" pitchFamily="18" charset="0"/>
                <a:cs typeface="Times New Roman" panose="02020603050405020304" pitchFamily="18" charset="0"/>
              </a:rPr>
              <a:t>integrated population modelling tool. Fisheries Research 183, 498–505.</a:t>
            </a:r>
          </a:p>
          <a:p>
            <a:r>
              <a:rPr lang="en-US" sz="1400" dirty="0" err="1">
                <a:latin typeface="Times New Roman" panose="02020603050405020304" pitchFamily="18" charset="0"/>
                <a:cs typeface="Times New Roman" panose="02020603050405020304" pitchFamily="18" charset="0"/>
              </a:rPr>
              <a:t>Geweke</a:t>
            </a:r>
            <a:r>
              <a:rPr lang="en-US" sz="1400" dirty="0">
                <a:latin typeface="Times New Roman" panose="02020603050405020304" pitchFamily="18" charset="0"/>
                <a:cs typeface="Times New Roman" panose="02020603050405020304" pitchFamily="18" charset="0"/>
              </a:rPr>
              <a:t>, J. (1992). Evaluating the accuracy of sampling-based approaches to calculating posterior </a:t>
            </a:r>
            <a:r>
              <a:rPr lang="en-NZ" sz="1400" dirty="0">
                <a:latin typeface="Times New Roman" panose="02020603050405020304" pitchFamily="18" charset="0"/>
                <a:cs typeface="Times New Roman" panose="02020603050405020304" pitchFamily="18" charset="0"/>
              </a:rPr>
              <a:t>moments. </a:t>
            </a:r>
            <a:r>
              <a:rPr lang="en-NZ" sz="1400" i="1" dirty="0">
                <a:latin typeface="Times New Roman" panose="02020603050405020304" pitchFamily="18" charset="0"/>
                <a:cs typeface="Times New Roman" panose="02020603050405020304" pitchFamily="18" charset="0"/>
              </a:rPr>
              <a:t>In</a:t>
            </a:r>
            <a:r>
              <a:rPr lang="en-NZ" sz="1400" dirty="0">
                <a:latin typeface="Times New Roman" panose="02020603050405020304" pitchFamily="18" charset="0"/>
                <a:cs typeface="Times New Roman" panose="02020603050405020304" pitchFamily="18" charset="0"/>
              </a:rPr>
              <a:t>: Bernardo, J.M., Berger, J.O., </a:t>
            </a:r>
            <a:r>
              <a:rPr lang="en-NZ" sz="1400" dirty="0" err="1">
                <a:latin typeface="Times New Roman" panose="02020603050405020304" pitchFamily="18" charset="0"/>
                <a:cs typeface="Times New Roman" panose="02020603050405020304" pitchFamily="18" charset="0"/>
              </a:rPr>
              <a:t>Dawid</a:t>
            </a:r>
            <a:r>
              <a:rPr lang="en-NZ" sz="1400" dirty="0">
                <a:latin typeface="Times New Roman" panose="02020603050405020304" pitchFamily="18" charset="0"/>
                <a:cs typeface="Times New Roman" panose="02020603050405020304" pitchFamily="18" charset="0"/>
              </a:rPr>
              <a:t>, A.P., Smith, A.F.M. (Eds.). Bayesian Statistics, 4. </a:t>
            </a:r>
            <a:r>
              <a:rPr lang="en-US" sz="1400" dirty="0">
                <a:latin typeface="Times New Roman" panose="02020603050405020304" pitchFamily="18" charset="0"/>
                <a:cs typeface="Times New Roman" panose="02020603050405020304" pitchFamily="18" charset="0"/>
              </a:rPr>
              <a:t>Clarendon Press, Oxford, pp. 169–194.</a:t>
            </a:r>
          </a:p>
          <a:p>
            <a:r>
              <a:rPr lang="en-US" sz="1400" dirty="0">
                <a:latin typeface="Times New Roman" panose="02020603050405020304" pitchFamily="18" charset="0"/>
                <a:cs typeface="Times New Roman" panose="02020603050405020304" pitchFamily="18" charset="0"/>
              </a:rPr>
              <a:t>Francis, R. I. C. C. 2011. Data weighting in statistical fisheries stock assessment models. Canadian Journal of Fisheries and Aquatic Sciences 68(6), 1124-1138.</a:t>
            </a:r>
          </a:p>
          <a:p>
            <a:r>
              <a:rPr lang="en-US" sz="1400" dirty="0">
                <a:latin typeface="Times New Roman" panose="02020603050405020304" pitchFamily="18" charset="0"/>
                <a:cs typeface="Times New Roman" panose="02020603050405020304" pitchFamily="18" charset="0"/>
              </a:rPr>
              <a:t>Francis R. I. C. C. 2015. Data Weighting: Data Weighting package. R package version 1.0. Available from </a:t>
            </a:r>
            <a:r>
              <a:rPr lang="en-NZ" sz="1400" dirty="0">
                <a:latin typeface="Times New Roman" panose="02020603050405020304" pitchFamily="18" charset="0"/>
                <a:cs typeface="Times New Roman" panose="02020603050405020304" pitchFamily="18" charset="0"/>
              </a:rPr>
              <a:t>http://www.niwa.co.nz.</a:t>
            </a:r>
          </a:p>
          <a:p>
            <a:r>
              <a:rPr lang="en-NZ" sz="1400" dirty="0">
                <a:latin typeface="Times New Roman" panose="02020603050405020304" pitchFamily="18" charset="0"/>
                <a:cs typeface="Times New Roman" panose="02020603050405020304" pitchFamily="18" charset="0"/>
              </a:rPr>
              <a:t>Grüss, A., Devine, J.A., Parker, S.J., 2021a. Characterisation of the toothfish fishery in the Ross Sea region through 2020/21. WG-FSA-2021/24. CCAMLR, Hobart, Australia. 37 pp.</a:t>
            </a:r>
          </a:p>
          <a:p>
            <a:r>
              <a:rPr lang="en-NZ" sz="1400" dirty="0">
                <a:latin typeface="Times New Roman" panose="02020603050405020304" pitchFamily="18" charset="0"/>
                <a:cs typeface="Times New Roman" panose="02020603050405020304" pitchFamily="18" charset="0"/>
              </a:rPr>
              <a:t>Grüss, A., Dunn, A., Parker, S.J., 2021b. Assessment model for Antarctic toothfish (</a:t>
            </a:r>
            <a:r>
              <a:rPr lang="en-NZ" sz="1400" i="1" dirty="0" err="1">
                <a:latin typeface="Times New Roman" panose="02020603050405020304" pitchFamily="18" charset="0"/>
                <a:cs typeface="Times New Roman" panose="02020603050405020304" pitchFamily="18" charset="0"/>
              </a:rPr>
              <a:t>Dissostichus</a:t>
            </a:r>
            <a:r>
              <a:rPr lang="en-NZ" sz="1400" i="1" dirty="0">
                <a:latin typeface="Times New Roman" panose="02020603050405020304" pitchFamily="18" charset="0"/>
                <a:cs typeface="Times New Roman" panose="02020603050405020304" pitchFamily="18" charset="0"/>
              </a:rPr>
              <a:t> </a:t>
            </a:r>
            <a:r>
              <a:rPr lang="en-NZ" sz="1400" i="1" dirty="0" err="1">
                <a:latin typeface="Times New Roman" panose="02020603050405020304" pitchFamily="18" charset="0"/>
                <a:cs typeface="Times New Roman" panose="02020603050405020304" pitchFamily="18" charset="0"/>
              </a:rPr>
              <a:t>mawsoni</a:t>
            </a:r>
            <a:r>
              <a:rPr lang="en-NZ" sz="1400" dirty="0">
                <a:latin typeface="Times New Roman" panose="02020603050405020304" pitchFamily="18" charset="0"/>
                <a:cs typeface="Times New Roman" panose="02020603050405020304" pitchFamily="18" charset="0"/>
              </a:rPr>
              <a:t>) in the Ross Sea region to 2020/21. WG-FSA-2021/26. CCAMLR, Hobart, Australia. 20 pp.</a:t>
            </a:r>
          </a:p>
          <a:p>
            <a:r>
              <a:rPr lang="en-NZ" sz="1400" dirty="0">
                <a:latin typeface="Times New Roman" panose="02020603050405020304" pitchFamily="18" charset="0"/>
                <a:cs typeface="Times New Roman" panose="02020603050405020304" pitchFamily="18" charset="0"/>
              </a:rPr>
              <a:t>Grüss, A., Dunn, A., Parker, S.J., 2021c. </a:t>
            </a:r>
            <a:r>
              <a:rPr lang="en-US" sz="1400" dirty="0">
                <a:latin typeface="Times New Roman" panose="02020603050405020304" pitchFamily="18" charset="0"/>
                <a:cs typeface="Times New Roman" panose="02020603050405020304" pitchFamily="18" charset="0"/>
              </a:rPr>
              <a:t>Stock Annex for the 2021 assessment of Ross Sea region Antarctic toothfish (</a:t>
            </a:r>
            <a:r>
              <a:rPr lang="en-US" sz="1400" i="1" dirty="0" err="1">
                <a:latin typeface="Times New Roman" panose="02020603050405020304" pitchFamily="18" charset="0"/>
                <a:cs typeface="Times New Roman" panose="02020603050405020304" pitchFamily="18" charset="0"/>
              </a:rPr>
              <a:t>Dissostichus</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mawsoni</a:t>
            </a:r>
            <a:r>
              <a:rPr lang="en-US" sz="1400" dirty="0">
                <a:latin typeface="Times New Roman" panose="02020603050405020304" pitchFamily="18" charset="0"/>
                <a:cs typeface="Times New Roman" panose="02020603050405020304" pitchFamily="18" charset="0"/>
              </a:rPr>
              <a:t>). WG-FSA-2021/28. CCAMLR, Hobart, Australia. 14 pp.</a:t>
            </a:r>
          </a:p>
          <a:p>
            <a:r>
              <a:rPr lang="en-NZ" sz="1400" dirty="0" err="1">
                <a:latin typeface="Times New Roman" panose="02020603050405020304" pitchFamily="18" charset="0"/>
                <a:cs typeface="Times New Roman" panose="02020603050405020304" pitchFamily="18" charset="0"/>
              </a:rPr>
              <a:t>Hanchet</a:t>
            </a:r>
            <a:r>
              <a:rPr lang="en-NZ" sz="1400" dirty="0">
                <a:latin typeface="Times New Roman" panose="02020603050405020304" pitchFamily="18" charset="0"/>
                <a:cs typeface="Times New Roman" panose="02020603050405020304" pitchFamily="18" charset="0"/>
              </a:rPr>
              <a:t>, S.M., </a:t>
            </a:r>
            <a:r>
              <a:rPr lang="en-NZ" sz="1400" dirty="0" err="1">
                <a:latin typeface="Times New Roman" panose="02020603050405020304" pitchFamily="18" charset="0"/>
                <a:cs typeface="Times New Roman" panose="02020603050405020304" pitchFamily="18" charset="0"/>
              </a:rPr>
              <a:t>Mormede</a:t>
            </a:r>
            <a:r>
              <a:rPr lang="en-NZ" sz="1400" dirty="0">
                <a:latin typeface="Times New Roman" panose="02020603050405020304" pitchFamily="18" charset="0"/>
                <a:cs typeface="Times New Roman" panose="02020603050405020304" pitchFamily="18" charset="0"/>
              </a:rPr>
              <a:t>, S., Dunn, A., 2010. Distribution and relative abundance of Antarctic toothfish (</a:t>
            </a:r>
            <a:r>
              <a:rPr lang="en-NZ" sz="1400" i="1" dirty="0" err="1">
                <a:latin typeface="Times New Roman" panose="02020603050405020304" pitchFamily="18" charset="0"/>
                <a:cs typeface="Times New Roman" panose="02020603050405020304" pitchFamily="18" charset="0"/>
              </a:rPr>
              <a:t>Dissostichus</a:t>
            </a:r>
            <a:r>
              <a:rPr lang="en-NZ" sz="1400" i="1" dirty="0">
                <a:latin typeface="Times New Roman" panose="02020603050405020304" pitchFamily="18" charset="0"/>
                <a:cs typeface="Times New Roman" panose="02020603050405020304" pitchFamily="18" charset="0"/>
              </a:rPr>
              <a:t> </a:t>
            </a:r>
            <a:r>
              <a:rPr lang="en-NZ" sz="1400" i="1" dirty="0" err="1">
                <a:latin typeface="Times New Roman" panose="02020603050405020304" pitchFamily="18" charset="0"/>
                <a:cs typeface="Times New Roman" panose="02020603050405020304" pitchFamily="18" charset="0"/>
              </a:rPr>
              <a:t>mawsoni</a:t>
            </a:r>
            <a:r>
              <a:rPr lang="en-NZ" sz="1400" dirty="0">
                <a:latin typeface="Times New Roman" panose="02020603050405020304" pitchFamily="18" charset="0"/>
                <a:cs typeface="Times New Roman" panose="02020603050405020304" pitchFamily="18" charset="0"/>
              </a:rPr>
              <a:t>) on the Ross Sea shelf. CCAMLR Science 17, 33–51.</a:t>
            </a:r>
          </a:p>
          <a:p>
            <a:r>
              <a:rPr lang="en-NZ" sz="1400" dirty="0" err="1">
                <a:latin typeface="Times New Roman" panose="02020603050405020304" pitchFamily="18" charset="0"/>
                <a:cs typeface="Times New Roman" panose="02020603050405020304" pitchFamily="18" charset="0"/>
              </a:rPr>
              <a:t>Hanchet</a:t>
            </a:r>
            <a:r>
              <a:rPr lang="en-NZ" sz="1400" dirty="0">
                <a:latin typeface="Times New Roman" panose="02020603050405020304" pitchFamily="18" charset="0"/>
                <a:cs typeface="Times New Roman" panose="02020603050405020304" pitchFamily="18" charset="0"/>
              </a:rPr>
              <a:t>, S.M., Rickard, G.J., </a:t>
            </a:r>
            <a:r>
              <a:rPr lang="en-NZ" sz="1400" dirty="0" err="1">
                <a:latin typeface="Times New Roman" panose="02020603050405020304" pitchFamily="18" charset="0"/>
                <a:cs typeface="Times New Roman" panose="02020603050405020304" pitchFamily="18" charset="0"/>
              </a:rPr>
              <a:t>Fenaughty</a:t>
            </a:r>
            <a:r>
              <a:rPr lang="en-NZ" sz="1400" dirty="0">
                <a:latin typeface="Times New Roman" panose="02020603050405020304" pitchFamily="18" charset="0"/>
                <a:cs typeface="Times New Roman" panose="02020603050405020304" pitchFamily="18" charset="0"/>
              </a:rPr>
              <a:t>, J.M., Dunn, A., Williams, M.J., 2008. A hypothetical life cycle for Antarctic toothfish (</a:t>
            </a:r>
            <a:r>
              <a:rPr lang="en-NZ" sz="1400" i="1" dirty="0" err="1">
                <a:latin typeface="Times New Roman" panose="02020603050405020304" pitchFamily="18" charset="0"/>
                <a:cs typeface="Times New Roman" panose="02020603050405020304" pitchFamily="18" charset="0"/>
              </a:rPr>
              <a:t>Dissostichus</a:t>
            </a:r>
            <a:r>
              <a:rPr lang="en-NZ" sz="1400" i="1" dirty="0">
                <a:latin typeface="Times New Roman" panose="02020603050405020304" pitchFamily="18" charset="0"/>
                <a:cs typeface="Times New Roman" panose="02020603050405020304" pitchFamily="18" charset="0"/>
              </a:rPr>
              <a:t> </a:t>
            </a:r>
            <a:r>
              <a:rPr lang="en-NZ" sz="1400" i="1" dirty="0" err="1">
                <a:latin typeface="Times New Roman" panose="02020603050405020304" pitchFamily="18" charset="0"/>
                <a:cs typeface="Times New Roman" panose="02020603050405020304" pitchFamily="18" charset="0"/>
              </a:rPr>
              <a:t>mawsoni</a:t>
            </a:r>
            <a:r>
              <a:rPr lang="en-NZ" sz="1400" dirty="0">
                <a:latin typeface="Times New Roman" panose="02020603050405020304" pitchFamily="18" charset="0"/>
                <a:cs typeface="Times New Roman" panose="02020603050405020304" pitchFamily="18" charset="0"/>
              </a:rPr>
              <a:t>) in the Ross Sea region. CCAMLR Science 15, 35–53.</a:t>
            </a:r>
          </a:p>
          <a:p>
            <a:pPr marL="0" indent="0">
              <a:buNone/>
            </a:pPr>
            <a:endParaRPr lang="en-NZ"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271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3704E2-EB8C-D525-D6BA-4AAD27218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5610"/>
            <a:ext cx="5762625" cy="4067175"/>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Ross </a:t>
            </a:r>
            <a:r>
              <a:rPr lang="fr-FR" sz="2600" b="1" dirty="0" err="1">
                <a:latin typeface="Palatino Linotype" pitchFamily="18" charset="0"/>
              </a:rPr>
              <a:t>Sea</a:t>
            </a:r>
            <a:r>
              <a:rPr lang="fr-FR" sz="2600" b="1" dirty="0">
                <a:latin typeface="Palatino Linotype" pitchFamily="18" charset="0"/>
              </a:rPr>
              <a:t> </a:t>
            </a:r>
            <a:r>
              <a:rPr lang="fr-FR" sz="2600" b="1" dirty="0" err="1">
                <a:latin typeface="Palatino Linotype" pitchFamily="18" charset="0"/>
              </a:rPr>
              <a:t>region</a:t>
            </a:r>
            <a:r>
              <a:rPr lang="fr-FR" sz="2600" b="1" dirty="0">
                <a:latin typeface="Palatino Linotype" pitchFamily="18" charset="0"/>
              </a:rPr>
              <a:t> </a:t>
            </a:r>
            <a:r>
              <a:rPr lang="fr-FR" sz="2600" b="1" dirty="0" err="1">
                <a:latin typeface="Palatino Linotype" pitchFamily="18" charset="0"/>
              </a:rPr>
              <a:t>Antarctic</a:t>
            </a:r>
            <a:r>
              <a:rPr lang="fr-FR" sz="2600" b="1" dirty="0">
                <a:latin typeface="Palatino Linotype" pitchFamily="18" charset="0"/>
              </a:rPr>
              <a:t> </a:t>
            </a:r>
            <a:r>
              <a:rPr lang="fr-FR" sz="2600" b="1" dirty="0" err="1">
                <a:latin typeface="Palatino Linotype" pitchFamily="18" charset="0"/>
              </a:rPr>
              <a:t>toothfish</a:t>
            </a:r>
            <a:r>
              <a:rPr lang="fr-FR" sz="2600" b="1" dirty="0">
                <a:latin typeface="Palatino Linotype" pitchFamily="18" charset="0"/>
              </a:rPr>
              <a:t> (TOA) (1 / 2)</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effectLst/>
                <a:latin typeface="Times New Roman" panose="02020603050405020304" pitchFamily="18" charset="0"/>
                <a:ea typeface="SimHei" panose="02010609060101010101" pitchFamily="49" charset="-122"/>
              </a:rPr>
              <a:t>Antarctic toothfish (</a:t>
            </a:r>
            <a:r>
              <a:rPr lang="en-US" sz="1600" i="1" dirty="0" err="1">
                <a:effectLst/>
                <a:latin typeface="Times New Roman" panose="02020603050405020304" pitchFamily="18" charset="0"/>
                <a:ea typeface="SimHei" panose="02010609060101010101" pitchFamily="49" charset="-122"/>
              </a:rPr>
              <a:t>Dissostichus</a:t>
            </a:r>
            <a:r>
              <a:rPr lang="en-US" sz="1600" i="1" dirty="0">
                <a:effectLst/>
                <a:latin typeface="Times New Roman" panose="02020603050405020304" pitchFamily="18" charset="0"/>
                <a:ea typeface="SimHei" panose="02010609060101010101" pitchFamily="49" charset="-122"/>
              </a:rPr>
              <a:t> </a:t>
            </a:r>
            <a:r>
              <a:rPr lang="en-US" sz="1600" i="1" dirty="0" err="1">
                <a:effectLst/>
                <a:latin typeface="Times New Roman" panose="02020603050405020304" pitchFamily="18" charset="0"/>
                <a:ea typeface="SimHei" panose="02010609060101010101" pitchFamily="49" charset="-122"/>
              </a:rPr>
              <a:t>mawsoni</a:t>
            </a:r>
            <a:r>
              <a:rPr lang="en-US" sz="1600" dirty="0">
                <a:effectLst/>
                <a:latin typeface="Times New Roman" panose="02020603050405020304" pitchFamily="18" charset="0"/>
                <a:ea typeface="SimHei" panose="02010609060101010101" pitchFamily="49" charset="-122"/>
              </a:rPr>
              <a:t>; TOA): Economically-important large-bodied species of family </a:t>
            </a:r>
            <a:r>
              <a:rPr lang="en-US" sz="1600" dirty="0" err="1">
                <a:effectLst/>
                <a:latin typeface="Times New Roman" panose="02020603050405020304" pitchFamily="18" charset="0"/>
                <a:ea typeface="SimHei" panose="02010609060101010101" pitchFamily="49" charset="-122"/>
              </a:rPr>
              <a:t>Nototheniidae</a:t>
            </a:r>
            <a:r>
              <a:rPr lang="en-US" sz="1600" dirty="0">
                <a:effectLst/>
                <a:latin typeface="Times New Roman" panose="02020603050405020304" pitchFamily="18" charset="0"/>
                <a:ea typeface="SimHei" panose="02010609060101010101" pitchFamily="49" charset="-122"/>
              </a:rPr>
              <a:t>, endemic </a:t>
            </a:r>
            <a:r>
              <a:rPr lang="en-NZ" sz="1600" dirty="0">
                <a:effectLst/>
                <a:latin typeface="Times New Roman" panose="02020603050405020304" pitchFamily="18" charset="0"/>
                <a:ea typeface="Calibri" panose="020F0502020204030204" pitchFamily="34" charset="0"/>
              </a:rPr>
              <a:t>to Antarctic and sub-Antarctic waters</a:t>
            </a:r>
            <a:r>
              <a:rPr lang="en-NZ" sz="1600" dirty="0">
                <a:effectLst/>
                <a:latin typeface="Times New Roman" panose="02020603050405020304" pitchFamily="18" charset="0"/>
                <a:ea typeface="SimHei" panose="02010609060101010101" pitchFamily="49" charset="-122"/>
              </a:rPr>
              <a:t> </a:t>
            </a:r>
          </a:p>
          <a:p>
            <a:r>
              <a:rPr lang="en-NZ" sz="1600" dirty="0">
                <a:solidFill>
                  <a:srgbClr val="000000"/>
                </a:solidFill>
                <a:latin typeface="Times New Roman" panose="02020603050405020304" pitchFamily="18" charset="0"/>
                <a:ea typeface="SimHei" panose="02010609060101010101" pitchFamily="49" charset="-122"/>
              </a:rPr>
              <a:t>Key ecological feature: Ontogenetic spatial distribution patterns (</a:t>
            </a:r>
            <a:r>
              <a:rPr lang="en-NZ" sz="1600" dirty="0" err="1">
                <a:effectLst/>
                <a:latin typeface="Times New Roman" panose="02020603050405020304" pitchFamily="18" charset="0"/>
                <a:ea typeface="Calibri" panose="020F0502020204030204" pitchFamily="34" charset="0"/>
              </a:rPr>
              <a:t>Hanchet</a:t>
            </a:r>
            <a:r>
              <a:rPr lang="en-NZ" sz="1600" dirty="0">
                <a:effectLst/>
                <a:latin typeface="Times New Roman" panose="02020603050405020304" pitchFamily="18" charset="0"/>
                <a:ea typeface="Calibri" panose="020F0502020204030204" pitchFamily="34" charset="0"/>
              </a:rPr>
              <a:t> et al., 2008</a:t>
            </a:r>
            <a:r>
              <a:rPr lang="en-NZ" sz="1600" dirty="0">
                <a:solidFill>
                  <a:srgbClr val="000000"/>
                </a:solidFill>
                <a:latin typeface="Times New Roman" panose="02020603050405020304" pitchFamily="18" charset="0"/>
                <a:ea typeface="SimHei" panose="02010609060101010101" pitchFamily="49" charset="-122"/>
              </a:rPr>
              <a:t>): </a:t>
            </a:r>
          </a:p>
          <a:p>
            <a:pPr marL="720000"/>
            <a:r>
              <a:rPr lang="en-US" sz="1200" dirty="0">
                <a:latin typeface="Times New Roman" panose="02020603050405020304" pitchFamily="18" charset="0"/>
                <a:ea typeface="SimHei" panose="02010609060101010101" pitchFamily="49" charset="-122"/>
              </a:rPr>
              <a:t>J</a:t>
            </a:r>
            <a:r>
              <a:rPr lang="en-US" sz="1200" dirty="0">
                <a:effectLst/>
                <a:latin typeface="Times New Roman" panose="02020603050405020304" pitchFamily="18" charset="0"/>
                <a:ea typeface="SimHei" panose="02010609060101010101" pitchFamily="49" charset="-122"/>
              </a:rPr>
              <a:t>uveniles and young adults recruit </a:t>
            </a:r>
            <a:r>
              <a:rPr lang="en-US" sz="1200" dirty="0">
                <a:latin typeface="Times New Roman" panose="02020603050405020304" pitchFamily="18" charset="0"/>
                <a:ea typeface="SimHei" panose="02010609060101010101" pitchFamily="49" charset="-122"/>
              </a:rPr>
              <a:t>to</a:t>
            </a:r>
            <a:r>
              <a:rPr lang="en-US" sz="1200" dirty="0">
                <a:effectLst/>
                <a:latin typeface="Times New Roman" panose="02020603050405020304" pitchFamily="18" charset="0"/>
                <a:ea typeface="SimHei" panose="02010609060101010101" pitchFamily="49" charset="-122"/>
              </a:rPr>
              <a:t> the Ross Sea region (RSR) shelf (i.e., at depths less than 800 m)</a:t>
            </a:r>
          </a:p>
          <a:p>
            <a:pPr marL="720000"/>
            <a:r>
              <a:rPr lang="en-US" sz="1200" dirty="0">
                <a:effectLst/>
                <a:latin typeface="Times New Roman" panose="02020603050405020304" pitchFamily="18" charset="0"/>
                <a:ea typeface="SimHei" panose="02010609060101010101" pitchFamily="49" charset="-122"/>
              </a:rPr>
              <a:t>Antarctic toothfish undertake ontogenetic migrations, i.e., move into deeper waters as they grow older</a:t>
            </a:r>
          </a:p>
          <a:p>
            <a:r>
              <a:rPr lang="en-US" sz="1600" dirty="0">
                <a:effectLst/>
                <a:latin typeface="Times New Roman" panose="02020603050405020304" pitchFamily="18" charset="0"/>
                <a:ea typeface="SimHei" panose="02010609060101010101" pitchFamily="49" charset="-122"/>
              </a:rPr>
              <a:t>Spawning takes place in the north, on seamounts, ridges and banks, in winter likely between </a:t>
            </a:r>
            <a:r>
              <a:rPr lang="en-NZ" sz="1600" dirty="0">
                <a:effectLst/>
                <a:latin typeface="Times New Roman" panose="02020603050405020304" pitchFamily="18" charset="0"/>
                <a:ea typeface="Calibri" panose="020F0502020204030204" pitchFamily="34" charset="0"/>
              </a:rPr>
              <a:t>mid-July and August (</a:t>
            </a:r>
            <a:r>
              <a:rPr lang="en-NZ" sz="1600" dirty="0" err="1">
                <a:effectLst/>
                <a:latin typeface="Times New Roman" panose="02020603050405020304" pitchFamily="18" charset="0"/>
                <a:ea typeface="Calibri" panose="020F0502020204030204" pitchFamily="34" charset="0"/>
              </a:rPr>
              <a:t>Hanchet</a:t>
            </a:r>
            <a:r>
              <a:rPr lang="en-NZ" sz="1600" dirty="0">
                <a:effectLst/>
                <a:latin typeface="Times New Roman" panose="02020603050405020304" pitchFamily="18" charset="0"/>
                <a:ea typeface="Calibri" panose="020F0502020204030204" pitchFamily="34" charset="0"/>
              </a:rPr>
              <a:t> et al., 2010; Parker et al., 2019)</a:t>
            </a:r>
          </a:p>
          <a:p>
            <a:pPr marL="720000"/>
            <a:r>
              <a:rPr lang="en-NZ" sz="1200" dirty="0">
                <a:effectLst/>
                <a:latin typeface="Times New Roman" panose="02020603050405020304" pitchFamily="18" charset="0"/>
                <a:ea typeface="Calibri" panose="020F0502020204030204" pitchFamily="34" charset="0"/>
              </a:rPr>
              <a:t>Th</a:t>
            </a:r>
            <a:r>
              <a:rPr lang="en-NZ" sz="1200" dirty="0">
                <a:latin typeface="Times New Roman" panose="02020603050405020304" pitchFamily="18" charset="0"/>
                <a:ea typeface="Calibri" panose="020F0502020204030204" pitchFamily="34" charset="0"/>
              </a:rPr>
              <a:t>e e</a:t>
            </a:r>
            <a:r>
              <a:rPr lang="en-NZ" sz="1200" dirty="0">
                <a:effectLst/>
                <a:latin typeface="Times New Roman" panose="02020603050405020304" pitchFamily="18" charset="0"/>
                <a:ea typeface="Calibri" panose="020F0502020204030204" pitchFamily="34" charset="0"/>
              </a:rPr>
              <a:t>ggs and larvae of </a:t>
            </a:r>
            <a:r>
              <a:rPr lang="en-US" sz="1200" dirty="0">
                <a:effectLst/>
                <a:latin typeface="Times New Roman" panose="02020603050405020304" pitchFamily="18" charset="0"/>
                <a:ea typeface="SimHei" panose="02010609060101010101" pitchFamily="49" charset="-122"/>
              </a:rPr>
              <a:t>Antarctic toothfish are </a:t>
            </a:r>
            <a:r>
              <a:rPr lang="en-NZ" sz="1200" dirty="0">
                <a:effectLst/>
                <a:latin typeface="Times New Roman" panose="02020603050405020304" pitchFamily="18" charset="0"/>
                <a:ea typeface="Calibri" panose="020F0502020204030204" pitchFamily="34" charset="0"/>
              </a:rPr>
              <a:t>then transported by the Ross Sea gyre to the RSR shelf</a:t>
            </a:r>
          </a:p>
          <a:p>
            <a:r>
              <a:rPr lang="en-NZ" sz="1600" dirty="0">
                <a:latin typeface="Times New Roman" panose="02020603050405020304" pitchFamily="18" charset="0"/>
                <a:ea typeface="Calibri" panose="020F0502020204030204" pitchFamily="34" charset="0"/>
              </a:rPr>
              <a:t>RSR Antarctic toothfish is considered an enclosed unit stock centred on the Ross Sea gyre, based on s</a:t>
            </a:r>
            <a:r>
              <a:rPr lang="en-NZ" sz="1600" dirty="0">
                <a:effectLst/>
                <a:latin typeface="Times New Roman" panose="02020603050405020304" pitchFamily="18" charset="0"/>
                <a:ea typeface="Calibri" panose="020F0502020204030204" pitchFamily="34" charset="0"/>
              </a:rPr>
              <a:t>tock structure analyses (Parker et al., 2014)</a:t>
            </a:r>
            <a:endParaRPr lang="en-US" sz="1600" i="0" u="none" strike="noStrike" baseline="0" dirty="0">
              <a:solidFill>
                <a:srgbClr val="000000"/>
              </a:solidFill>
              <a:latin typeface="Times New Roman" panose="02020603050405020304" pitchFamily="18" charset="0"/>
            </a:endParaRPr>
          </a:p>
        </p:txBody>
      </p:sp>
      <p:sp>
        <p:nvSpPr>
          <p:cNvPr id="3" name="TextBox 2">
            <a:extLst>
              <a:ext uri="{FF2B5EF4-FFF2-40B4-BE49-F238E27FC236}">
                <a16:creationId xmlns:a16="http://schemas.microsoft.com/office/drawing/2014/main" id="{D95FE227-2A59-5BE6-C7E9-6B6DD4F8C22E}"/>
              </a:ext>
            </a:extLst>
          </p:cNvPr>
          <p:cNvSpPr txBox="1"/>
          <p:nvPr/>
        </p:nvSpPr>
        <p:spPr>
          <a:xfrm>
            <a:off x="5595572" y="4809989"/>
            <a:ext cx="3473694" cy="1277273"/>
          </a:xfrm>
          <a:prstGeom prst="rect">
            <a:avLst/>
          </a:prstGeom>
          <a:noFill/>
        </p:spPr>
        <p:txBody>
          <a:bodyPr wrap="square" rtlCol="0">
            <a:spAutoFit/>
          </a:bodyPr>
          <a:lstStyle/>
          <a:p>
            <a:r>
              <a:rPr lang="en-US" sz="1100" i="0" u="none" strike="noStrike" baseline="0" dirty="0">
                <a:latin typeface="Arial" panose="020B0604020202020204" pitchFamily="34" charset="0"/>
                <a:cs typeface="Arial" panose="020B0604020202020204" pitchFamily="34" charset="0"/>
              </a:rPr>
              <a:t>Hypothesized biological structure for Antarctic toothfish stocks in the Ross Sea region (black text and grey arrows) and Amundsen Sea region (blue text and arrows). Eggs/larvae (&lt;30 cm), juveniles (30–80 cm), subadults (80–120 cm), spawning (&gt;120 cm). Italics indicate uncertain distribution (Fig. 10 from Parker et al., 2014)</a:t>
            </a:r>
            <a:endParaRPr lang="en-NZ" sz="11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8B03636-971C-82F3-DE81-4121888AC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6706" y="4809989"/>
            <a:ext cx="2743200" cy="1666875"/>
          </a:xfrm>
          <a:prstGeom prst="rect">
            <a:avLst/>
          </a:prstGeom>
        </p:spPr>
      </p:pic>
    </p:spTree>
    <p:extLst>
      <p:ext uri="{BB962C8B-B14F-4D97-AF65-F5344CB8AC3E}">
        <p14:creationId xmlns:p14="http://schemas.microsoft.com/office/powerpoint/2010/main" val="4254686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57D4E0-DB18-A6A3-7514-C6742F2F9152}"/>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DC79F99C-7F97-6393-2196-5E25017FDEA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References</a:t>
            </a:r>
            <a:r>
              <a:rPr lang="fr-FR" sz="2600" b="1" dirty="0">
                <a:latin typeface="Palatino Linotype" pitchFamily="18" charset="0"/>
              </a:rPr>
              <a:t> (2 / 2) </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Times New Roman" panose="02020603050405020304" pitchFamily="18" charset="0"/>
                <a:cs typeface="Times New Roman" panose="02020603050405020304" pitchFamily="18" charset="0"/>
              </a:rPr>
              <a:t>Heidelberger, P., Welch, P. (1983). Simulation run length control in the presence of an initial transient. </a:t>
            </a:r>
            <a:r>
              <a:rPr lang="en-NZ" sz="1400" dirty="0">
                <a:latin typeface="Times New Roman" panose="02020603050405020304" pitchFamily="18" charset="0"/>
                <a:cs typeface="Times New Roman" panose="02020603050405020304" pitchFamily="18" charset="0"/>
              </a:rPr>
              <a:t>Operations Research 31, 1109–1144. </a:t>
            </a:r>
          </a:p>
          <a:p>
            <a:r>
              <a:rPr lang="en-NZ" sz="1400" dirty="0" err="1">
                <a:latin typeface="Times New Roman" panose="02020603050405020304" pitchFamily="18" charset="0"/>
                <a:cs typeface="Times New Roman" panose="02020603050405020304" pitchFamily="18" charset="0"/>
              </a:rPr>
              <a:t>Mildenberger</a:t>
            </a:r>
            <a:r>
              <a:rPr lang="en-NZ" sz="1400" dirty="0">
                <a:latin typeface="Times New Roman" panose="02020603050405020304" pitchFamily="18" charset="0"/>
                <a:cs typeface="Times New Roman" panose="02020603050405020304" pitchFamily="18" charset="0"/>
              </a:rPr>
              <a:t>, T. K., Nielsen, A., Maunder, M., 2022. Spatiotemporal tagging model for skipjack in the EPO. Document SAC-13-08. </a:t>
            </a:r>
          </a:p>
          <a:p>
            <a:r>
              <a:rPr lang="en-NZ" sz="1400" dirty="0" err="1">
                <a:latin typeface="Times New Roman" panose="02020603050405020304" pitchFamily="18" charset="0"/>
                <a:cs typeface="Times New Roman" panose="02020603050405020304" pitchFamily="18" charset="0"/>
              </a:rPr>
              <a:t>Mormede</a:t>
            </a:r>
            <a:r>
              <a:rPr lang="en-NZ" sz="1400" dirty="0">
                <a:latin typeface="Times New Roman" panose="02020603050405020304" pitchFamily="18" charset="0"/>
                <a:cs typeface="Times New Roman" panose="02020603050405020304" pitchFamily="18" charset="0"/>
              </a:rPr>
              <a:t>, S., Dunn, A., Parker, S.J., </a:t>
            </a:r>
            <a:r>
              <a:rPr lang="en-NZ" sz="1400" dirty="0" err="1">
                <a:latin typeface="Times New Roman" panose="02020603050405020304" pitchFamily="18" charset="0"/>
                <a:cs typeface="Times New Roman" panose="02020603050405020304" pitchFamily="18" charset="0"/>
              </a:rPr>
              <a:t>Hanchet</a:t>
            </a:r>
            <a:r>
              <a:rPr lang="en-NZ" sz="1400" dirty="0">
                <a:latin typeface="Times New Roman" panose="02020603050405020304" pitchFamily="18" charset="0"/>
                <a:cs typeface="Times New Roman" panose="02020603050405020304" pitchFamily="18" charset="0"/>
              </a:rPr>
              <a:t>, S.M., 2014. Spatially explicit population dynamics models for Antarctic toothfish in the  Ross Sea region. CCAMLR Science 21, 19–37.</a:t>
            </a:r>
          </a:p>
          <a:p>
            <a:r>
              <a:rPr lang="en-NZ" sz="1400" dirty="0">
                <a:latin typeface="Times New Roman" panose="02020603050405020304" pitchFamily="18" charset="0"/>
                <a:cs typeface="Times New Roman" panose="02020603050405020304" pitchFamily="18" charset="0"/>
              </a:rPr>
              <a:t>Parker, S.J., Dunn, A., </a:t>
            </a:r>
            <a:r>
              <a:rPr lang="en-NZ" sz="1400" dirty="0" err="1">
                <a:latin typeface="Times New Roman" panose="02020603050405020304" pitchFamily="18" charset="0"/>
                <a:cs typeface="Times New Roman" panose="02020603050405020304" pitchFamily="18" charset="0"/>
              </a:rPr>
              <a:t>Mormede</a:t>
            </a:r>
            <a:r>
              <a:rPr lang="en-NZ" sz="1400" dirty="0">
                <a:latin typeface="Times New Roman" panose="02020603050405020304" pitchFamily="18" charset="0"/>
                <a:cs typeface="Times New Roman" panose="02020603050405020304" pitchFamily="18" charset="0"/>
              </a:rPr>
              <a:t>, S., </a:t>
            </a:r>
            <a:r>
              <a:rPr lang="en-NZ" sz="1400" dirty="0" err="1">
                <a:latin typeface="Times New Roman" panose="02020603050405020304" pitchFamily="18" charset="0"/>
                <a:cs typeface="Times New Roman" panose="02020603050405020304" pitchFamily="18" charset="0"/>
              </a:rPr>
              <a:t>Hanchet</a:t>
            </a:r>
            <a:r>
              <a:rPr lang="en-NZ" sz="1400" dirty="0">
                <a:latin typeface="Times New Roman" panose="02020603050405020304" pitchFamily="18" charset="0"/>
                <a:cs typeface="Times New Roman" panose="02020603050405020304" pitchFamily="18" charset="0"/>
              </a:rPr>
              <a:t>, S.M., 2013. Descriptive analysis of the toothfish (</a:t>
            </a:r>
            <a:r>
              <a:rPr lang="en-NZ" sz="1400" i="1" dirty="0" err="1">
                <a:latin typeface="Times New Roman" panose="02020603050405020304" pitchFamily="18" charset="0"/>
                <a:cs typeface="Times New Roman" panose="02020603050405020304" pitchFamily="18" charset="0"/>
              </a:rPr>
              <a:t>Dissostichus</a:t>
            </a:r>
            <a:r>
              <a:rPr lang="en-NZ" sz="1400" dirty="0">
                <a:latin typeface="Times New Roman" panose="02020603050405020304" pitchFamily="18" charset="0"/>
                <a:cs typeface="Times New Roman" panose="02020603050405020304" pitchFamily="18" charset="0"/>
              </a:rPr>
              <a:t> spp.) tagging programme in Subareas 88.1 &amp; 88.2 for the years 2000–01 to 2012–13. WG-FSA-13/49. CCAMLR, Hobart, Australia. 35 pp.</a:t>
            </a:r>
          </a:p>
          <a:p>
            <a:r>
              <a:rPr lang="en-NZ" sz="1400" dirty="0">
                <a:latin typeface="Times New Roman" panose="02020603050405020304" pitchFamily="18" charset="0"/>
                <a:cs typeface="Times New Roman" panose="02020603050405020304" pitchFamily="18" charset="0"/>
              </a:rPr>
              <a:t>Parker, S.J., </a:t>
            </a:r>
            <a:r>
              <a:rPr lang="en-NZ" sz="1400" dirty="0" err="1">
                <a:latin typeface="Times New Roman" panose="02020603050405020304" pitchFamily="18" charset="0"/>
                <a:cs typeface="Times New Roman" panose="02020603050405020304" pitchFamily="18" charset="0"/>
              </a:rPr>
              <a:t>Hanchet</a:t>
            </a:r>
            <a:r>
              <a:rPr lang="en-NZ" sz="1400" dirty="0">
                <a:latin typeface="Times New Roman" panose="02020603050405020304" pitchFamily="18" charset="0"/>
                <a:cs typeface="Times New Roman" panose="02020603050405020304" pitchFamily="18" charset="0"/>
              </a:rPr>
              <a:t>, S.M., Horn, P.L., 2014. Stock structure of Antarctic toothfish in Statistical Area 88 and implications for assessment and management. WG-SAM-14/26. CCAMLR, Hobart, Australia. 17 pp.</a:t>
            </a:r>
          </a:p>
          <a:p>
            <a:r>
              <a:rPr lang="en-NZ" sz="1400" dirty="0">
                <a:latin typeface="Times New Roman" panose="02020603050405020304" pitchFamily="18" charset="0"/>
                <a:cs typeface="Times New Roman" panose="02020603050405020304" pitchFamily="18" charset="0"/>
              </a:rPr>
              <a:t>Parker, S.J., Marriott, P.M., 2012. Indexing maturation of Antarctic toothfish (</a:t>
            </a:r>
            <a:r>
              <a:rPr lang="en-NZ" sz="1400" i="1" dirty="0" err="1">
                <a:latin typeface="Times New Roman" panose="02020603050405020304" pitchFamily="18" charset="0"/>
                <a:cs typeface="Times New Roman" panose="02020603050405020304" pitchFamily="18" charset="0"/>
              </a:rPr>
              <a:t>Dissostichus</a:t>
            </a:r>
            <a:r>
              <a:rPr lang="en-NZ" sz="1400" i="1" dirty="0">
                <a:latin typeface="Times New Roman" panose="02020603050405020304" pitchFamily="18" charset="0"/>
                <a:cs typeface="Times New Roman" panose="02020603050405020304" pitchFamily="18" charset="0"/>
              </a:rPr>
              <a:t> </a:t>
            </a:r>
            <a:r>
              <a:rPr lang="en-NZ" sz="1400" i="1" dirty="0" err="1">
                <a:latin typeface="Times New Roman" panose="02020603050405020304" pitchFamily="18" charset="0"/>
                <a:cs typeface="Times New Roman" panose="02020603050405020304" pitchFamily="18" charset="0"/>
              </a:rPr>
              <a:t>mawsoni</a:t>
            </a:r>
            <a:r>
              <a:rPr lang="en-NZ" sz="1400" dirty="0">
                <a:latin typeface="Times New Roman" panose="02020603050405020304" pitchFamily="18" charset="0"/>
                <a:cs typeface="Times New Roman" panose="02020603050405020304" pitchFamily="18" charset="0"/>
              </a:rPr>
              <a:t>) in the Ross Sea region. WG-FSA-12/40. CCAMLR, Hobart, Australia. 21 pp.</a:t>
            </a:r>
          </a:p>
          <a:p>
            <a:r>
              <a:rPr lang="en-NZ" sz="1400" dirty="0">
                <a:latin typeface="Times New Roman" panose="02020603050405020304" pitchFamily="18" charset="0"/>
                <a:cs typeface="Times New Roman" panose="02020603050405020304" pitchFamily="18" charset="0"/>
              </a:rPr>
              <a:t>Parker, S.J., Stevens, D.W., </a:t>
            </a:r>
            <a:r>
              <a:rPr lang="en-NZ" sz="1400" dirty="0" err="1">
                <a:latin typeface="Times New Roman" panose="02020603050405020304" pitchFamily="18" charset="0"/>
                <a:cs typeface="Times New Roman" panose="02020603050405020304" pitchFamily="18" charset="0"/>
              </a:rPr>
              <a:t>Ghigliotti</a:t>
            </a:r>
            <a:r>
              <a:rPr lang="en-NZ" sz="1400" dirty="0">
                <a:latin typeface="Times New Roman" panose="02020603050405020304" pitchFamily="18" charset="0"/>
                <a:cs typeface="Times New Roman" panose="02020603050405020304" pitchFamily="18" charset="0"/>
              </a:rPr>
              <a:t>, L., La Mesa, M., Di Blasi, D., </a:t>
            </a:r>
            <a:r>
              <a:rPr lang="en-NZ" sz="1400" dirty="0" err="1">
                <a:latin typeface="Times New Roman" panose="02020603050405020304" pitchFamily="18" charset="0"/>
                <a:cs typeface="Times New Roman" panose="02020603050405020304" pitchFamily="18" charset="0"/>
              </a:rPr>
              <a:t>Vacchi</a:t>
            </a:r>
            <a:r>
              <a:rPr lang="en-NZ" sz="1400" dirty="0">
                <a:latin typeface="Times New Roman" panose="02020603050405020304" pitchFamily="18" charset="0"/>
                <a:cs typeface="Times New Roman" panose="02020603050405020304" pitchFamily="18" charset="0"/>
              </a:rPr>
              <a:t>, M., 2019. Winter spawning of Antarctic toothfish </a:t>
            </a:r>
            <a:r>
              <a:rPr lang="en-NZ" sz="1400" i="1" dirty="0" err="1">
                <a:latin typeface="Times New Roman" panose="02020603050405020304" pitchFamily="18" charset="0"/>
                <a:cs typeface="Times New Roman" panose="02020603050405020304" pitchFamily="18" charset="0"/>
              </a:rPr>
              <a:t>Dissostichus</a:t>
            </a:r>
            <a:r>
              <a:rPr lang="en-NZ" sz="1400" i="1" dirty="0">
                <a:latin typeface="Times New Roman" panose="02020603050405020304" pitchFamily="18" charset="0"/>
                <a:cs typeface="Times New Roman" panose="02020603050405020304" pitchFamily="18" charset="0"/>
              </a:rPr>
              <a:t> </a:t>
            </a:r>
            <a:r>
              <a:rPr lang="en-NZ" sz="1400" i="1" dirty="0" err="1">
                <a:latin typeface="Times New Roman" panose="02020603050405020304" pitchFamily="18" charset="0"/>
                <a:cs typeface="Times New Roman" panose="02020603050405020304" pitchFamily="18" charset="0"/>
              </a:rPr>
              <a:t>mawsoni</a:t>
            </a:r>
            <a:r>
              <a:rPr lang="en-NZ" sz="1400" dirty="0">
                <a:latin typeface="Times New Roman" panose="02020603050405020304" pitchFamily="18" charset="0"/>
                <a:cs typeface="Times New Roman" panose="02020603050405020304" pitchFamily="18" charset="0"/>
              </a:rPr>
              <a:t> in the Ross Sea region. </a:t>
            </a:r>
            <a:r>
              <a:rPr lang="fr-FR" sz="1400" dirty="0" err="1">
                <a:latin typeface="Times New Roman" panose="02020603050405020304" pitchFamily="18" charset="0"/>
                <a:cs typeface="Times New Roman" panose="02020603050405020304" pitchFamily="18" charset="0"/>
              </a:rPr>
              <a:t>Antarctic</a:t>
            </a:r>
            <a:r>
              <a:rPr lang="fr-FR" sz="1400" dirty="0">
                <a:latin typeface="Times New Roman" panose="02020603050405020304" pitchFamily="18" charset="0"/>
                <a:cs typeface="Times New Roman" panose="02020603050405020304" pitchFamily="18" charset="0"/>
              </a:rPr>
              <a:t> Science 31, 243–253.  </a:t>
            </a:r>
          </a:p>
          <a:p>
            <a:r>
              <a:rPr lang="en-NZ" sz="1400" dirty="0">
                <a:latin typeface="Times New Roman" panose="02020603050405020304" pitchFamily="18" charset="0"/>
                <a:cs typeface="Times New Roman" panose="02020603050405020304" pitchFamily="18" charset="0"/>
              </a:rPr>
              <a:t>Punt, A.E., 2019. Spatial stock assessment methods: A viewpoint on current issues and assumptions. Fisheries Research 213, 132–143.</a:t>
            </a:r>
          </a:p>
          <a:p>
            <a:r>
              <a:rPr lang="fr-FR" sz="1400" dirty="0" err="1">
                <a:latin typeface="Times New Roman" panose="02020603050405020304" pitchFamily="18" charset="0"/>
                <a:cs typeface="Times New Roman" panose="02020603050405020304" pitchFamily="18" charset="0"/>
              </a:rPr>
              <a:t>Thorson</a:t>
            </a:r>
            <a:r>
              <a:rPr lang="fr-FR" sz="1400" dirty="0">
                <a:latin typeface="Times New Roman" panose="02020603050405020304" pitchFamily="18" charset="0"/>
                <a:cs typeface="Times New Roman" panose="02020603050405020304" pitchFamily="18" charset="0"/>
              </a:rPr>
              <a:t>, J.T., Barbeaux, S.J., </a:t>
            </a:r>
            <a:r>
              <a:rPr lang="fr-FR" sz="1400" dirty="0" err="1">
                <a:latin typeface="Times New Roman" panose="02020603050405020304" pitchFamily="18" charset="0"/>
                <a:cs typeface="Times New Roman" panose="02020603050405020304" pitchFamily="18" charset="0"/>
              </a:rPr>
              <a:t>Goethel</a:t>
            </a:r>
            <a:r>
              <a:rPr lang="fr-FR" sz="1400" dirty="0">
                <a:latin typeface="Times New Roman" panose="02020603050405020304" pitchFamily="18" charset="0"/>
                <a:cs typeface="Times New Roman" panose="02020603050405020304" pitchFamily="18" charset="0"/>
              </a:rPr>
              <a:t>, D.R., Kearney, K.A., </a:t>
            </a:r>
            <a:r>
              <a:rPr lang="fr-FR" sz="1400" dirty="0" err="1">
                <a:latin typeface="Times New Roman" panose="02020603050405020304" pitchFamily="18" charset="0"/>
                <a:cs typeface="Times New Roman" panose="02020603050405020304" pitchFamily="18" charset="0"/>
              </a:rPr>
              <a:t>Laman</a:t>
            </a:r>
            <a:r>
              <a:rPr lang="fr-FR" sz="1400" dirty="0">
                <a:latin typeface="Times New Roman" panose="02020603050405020304" pitchFamily="18" charset="0"/>
                <a:cs typeface="Times New Roman" panose="02020603050405020304" pitchFamily="18" charset="0"/>
              </a:rPr>
              <a:t>, E.A., Nielsen, J.K., </a:t>
            </a:r>
            <a:r>
              <a:rPr lang="fr-FR" sz="1400" dirty="0" err="1">
                <a:latin typeface="Times New Roman" panose="02020603050405020304" pitchFamily="18" charset="0"/>
                <a:cs typeface="Times New Roman" panose="02020603050405020304" pitchFamily="18" charset="0"/>
              </a:rPr>
              <a:t>Siskey</a:t>
            </a:r>
            <a:r>
              <a:rPr lang="fr-FR" sz="1400" dirty="0">
                <a:latin typeface="Times New Roman" panose="02020603050405020304" pitchFamily="18" charset="0"/>
                <a:cs typeface="Times New Roman" panose="02020603050405020304" pitchFamily="18" charset="0"/>
              </a:rPr>
              <a:t>, M.R., </a:t>
            </a:r>
            <a:r>
              <a:rPr lang="fr-FR" sz="1400" dirty="0" err="1">
                <a:latin typeface="Times New Roman" panose="02020603050405020304" pitchFamily="18" charset="0"/>
                <a:cs typeface="Times New Roman" panose="02020603050405020304" pitchFamily="18" charset="0"/>
              </a:rPr>
              <a:t>Siwicke</a:t>
            </a:r>
            <a:r>
              <a:rPr lang="fr-FR" sz="1400" dirty="0">
                <a:latin typeface="Times New Roman" panose="02020603050405020304" pitchFamily="18" charset="0"/>
                <a:cs typeface="Times New Roman" panose="02020603050405020304" pitchFamily="18" charset="0"/>
              </a:rPr>
              <a:t>, K. and Thompson, G.G., 2021. </a:t>
            </a:r>
            <a:r>
              <a:rPr lang="fr-FR" sz="1400" dirty="0" err="1">
                <a:latin typeface="Times New Roman" panose="02020603050405020304" pitchFamily="18" charset="0"/>
                <a:cs typeface="Times New Roman" panose="02020603050405020304" pitchFamily="18" charset="0"/>
              </a:rPr>
              <a:t>Estimating</a:t>
            </a:r>
            <a:r>
              <a:rPr lang="fr-FR" sz="1400" dirty="0">
                <a:latin typeface="Times New Roman" panose="02020603050405020304" pitchFamily="18" charset="0"/>
                <a:cs typeface="Times New Roman" panose="02020603050405020304" pitchFamily="18" charset="0"/>
              </a:rPr>
              <a:t> fine-</a:t>
            </a:r>
            <a:r>
              <a:rPr lang="fr-FR" sz="1400" dirty="0" err="1">
                <a:latin typeface="Times New Roman" panose="02020603050405020304" pitchFamily="18" charset="0"/>
                <a:cs typeface="Times New Roman" panose="02020603050405020304" pitchFamily="18" charset="0"/>
              </a:rPr>
              <a:t>scale</a:t>
            </a:r>
            <a:r>
              <a:rPr lang="fr-FR" sz="1400" dirty="0">
                <a:latin typeface="Times New Roman" panose="02020603050405020304" pitchFamily="18" charset="0"/>
                <a:cs typeface="Times New Roman" panose="02020603050405020304" pitchFamily="18" charset="0"/>
              </a:rPr>
              <a:t> </a:t>
            </a:r>
            <a:r>
              <a:rPr lang="fr-FR" sz="1400" dirty="0" err="1">
                <a:latin typeface="Times New Roman" panose="02020603050405020304" pitchFamily="18" charset="0"/>
                <a:cs typeface="Times New Roman" panose="02020603050405020304" pitchFamily="18" charset="0"/>
              </a:rPr>
              <a:t>movement</a:t>
            </a:r>
            <a:r>
              <a:rPr lang="fr-FR" sz="1400" dirty="0">
                <a:latin typeface="Times New Roman" panose="02020603050405020304" pitchFamily="18" charset="0"/>
                <a:cs typeface="Times New Roman" panose="02020603050405020304" pitchFamily="18" charset="0"/>
              </a:rPr>
              <a:t> rates and habitat </a:t>
            </a:r>
            <a:r>
              <a:rPr lang="fr-FR" sz="1400" dirty="0" err="1">
                <a:latin typeface="Times New Roman" panose="02020603050405020304" pitchFamily="18" charset="0"/>
                <a:cs typeface="Times New Roman" panose="02020603050405020304" pitchFamily="18" charset="0"/>
              </a:rPr>
              <a:t>preferences</a:t>
            </a:r>
            <a:r>
              <a:rPr lang="fr-FR" sz="1400" dirty="0">
                <a:latin typeface="Times New Roman" panose="02020603050405020304" pitchFamily="18" charset="0"/>
                <a:cs typeface="Times New Roman" panose="02020603050405020304" pitchFamily="18" charset="0"/>
              </a:rPr>
              <a:t> </a:t>
            </a:r>
            <a:r>
              <a:rPr lang="fr-FR" sz="1400" dirty="0" err="1">
                <a:latin typeface="Times New Roman" panose="02020603050405020304" pitchFamily="18" charset="0"/>
                <a:cs typeface="Times New Roman" panose="02020603050405020304" pitchFamily="18" charset="0"/>
              </a:rPr>
              <a:t>using</a:t>
            </a:r>
            <a:r>
              <a:rPr lang="fr-FR" sz="1400" dirty="0">
                <a:latin typeface="Times New Roman" panose="02020603050405020304" pitchFamily="18" charset="0"/>
                <a:cs typeface="Times New Roman" panose="02020603050405020304" pitchFamily="18" charset="0"/>
              </a:rPr>
              <a:t> multiple data sources. Fish and </a:t>
            </a:r>
            <a:r>
              <a:rPr lang="fr-FR" sz="1400" dirty="0" err="1">
                <a:latin typeface="Times New Roman" panose="02020603050405020304" pitchFamily="18" charset="0"/>
                <a:cs typeface="Times New Roman" panose="02020603050405020304" pitchFamily="18" charset="0"/>
              </a:rPr>
              <a:t>Fisheries</a:t>
            </a:r>
            <a:r>
              <a:rPr lang="fr-FR" sz="1400" dirty="0">
                <a:latin typeface="Times New Roman" panose="02020603050405020304" pitchFamily="18" charset="0"/>
                <a:cs typeface="Times New Roman" panose="02020603050405020304" pitchFamily="18" charset="0"/>
              </a:rPr>
              <a:t> 22(6), 1359-1376.</a:t>
            </a:r>
          </a:p>
          <a:p>
            <a:r>
              <a:rPr lang="en-US" sz="1400" dirty="0">
                <a:solidFill>
                  <a:srgbClr val="000000"/>
                </a:solidFill>
                <a:latin typeface="Times New Roman" panose="02020603050405020304" pitchFamily="18" charset="0"/>
                <a:cs typeface="Times New Roman" panose="02020603050405020304" pitchFamily="18" charset="0"/>
                <a:hlinkClick r:id="rId3"/>
              </a:rPr>
              <a:t>https://aaronmberger-nwfsc.github.io/Spatial-Assessment-Modeling-Workshop/articles/OM_Description_TOA.html</a:t>
            </a:r>
            <a:endParaRPr lang="en-US" sz="1400" i="0" u="none" strike="noStrike" baseline="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982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Rectangle 4"/>
          <p:cNvSpPr>
            <a:spLocks noChangeArrowheads="1"/>
          </p:cNvSpPr>
          <p:nvPr/>
        </p:nvSpPr>
        <p:spPr bwMode="auto">
          <a:xfrm>
            <a:off x="1524000" y="910252"/>
            <a:ext cx="9144000" cy="1323439"/>
          </a:xfrm>
          <a:prstGeom prst="rect">
            <a:avLst/>
          </a:prstGeom>
          <a:noFill/>
          <a:ln>
            <a:noFill/>
          </a:ln>
          <a:effectLst>
            <a:prstShdw prst="shdw17" dist="17961" dir="2700000">
              <a:schemeClr val="bg1">
                <a:gamma/>
                <a:shade val="60000"/>
                <a:invGamma/>
              </a:schemeClr>
            </a:prst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spAutoFit/>
          </a:bodyPr>
          <a:lstStyle/>
          <a:p>
            <a:pPr algn="ctr"/>
            <a:r>
              <a:rPr lang="fr-FR" sz="4000" b="1" dirty="0" err="1">
                <a:latin typeface="Palatino Linotype" pitchFamily="18" charset="0"/>
              </a:rPr>
              <a:t>Thank</a:t>
            </a:r>
            <a:r>
              <a:rPr lang="fr-FR" sz="4000" b="1" dirty="0">
                <a:latin typeface="Palatino Linotype" pitchFamily="18" charset="0"/>
              </a:rPr>
              <a:t> </a:t>
            </a:r>
            <a:r>
              <a:rPr lang="fr-FR" sz="4000" b="1" dirty="0" err="1">
                <a:latin typeface="Palatino Linotype" pitchFamily="18" charset="0"/>
              </a:rPr>
              <a:t>you</a:t>
            </a:r>
            <a:r>
              <a:rPr lang="fr-FR" sz="4000" b="1" dirty="0">
                <a:latin typeface="Palatino Linotype" pitchFamily="18" charset="0"/>
              </a:rPr>
              <a:t> </a:t>
            </a:r>
            <a:r>
              <a:rPr lang="fr-FR" sz="4000" b="1" dirty="0" err="1">
                <a:latin typeface="Palatino Linotype" pitchFamily="18" charset="0"/>
              </a:rPr>
              <a:t>very</a:t>
            </a:r>
            <a:r>
              <a:rPr lang="fr-FR" sz="4000" b="1" dirty="0">
                <a:latin typeface="Palatino Linotype" pitchFamily="18" charset="0"/>
              </a:rPr>
              <a:t> </a:t>
            </a:r>
            <a:r>
              <a:rPr lang="fr-FR" sz="4000" b="1" dirty="0" err="1">
                <a:latin typeface="Palatino Linotype" pitchFamily="18" charset="0"/>
              </a:rPr>
              <a:t>much</a:t>
            </a:r>
            <a:r>
              <a:rPr lang="fr-FR" sz="4000" b="1" dirty="0">
                <a:latin typeface="Palatino Linotype" pitchFamily="18" charset="0"/>
              </a:rPr>
              <a:t> for </a:t>
            </a:r>
            <a:r>
              <a:rPr lang="fr-FR" sz="4000" b="1" dirty="0" err="1">
                <a:latin typeface="Palatino Linotype" pitchFamily="18" charset="0"/>
              </a:rPr>
              <a:t>your</a:t>
            </a:r>
            <a:r>
              <a:rPr lang="fr-FR" sz="4000" b="1" dirty="0">
                <a:latin typeface="Palatino Linotype" pitchFamily="18" charset="0"/>
              </a:rPr>
              <a:t> attention</a:t>
            </a:r>
          </a:p>
        </p:txBody>
      </p:sp>
      <p:sp>
        <p:nvSpPr>
          <p:cNvPr id="5" name="Moins 4"/>
          <p:cNvSpPr/>
          <p:nvPr/>
        </p:nvSpPr>
        <p:spPr>
          <a:xfrm>
            <a:off x="191344" y="3019920"/>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5303912" y="5013177"/>
            <a:ext cx="432048" cy="249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contenu 2">
            <a:extLst>
              <a:ext uri="{FF2B5EF4-FFF2-40B4-BE49-F238E27FC236}">
                <a16:creationId xmlns:a16="http://schemas.microsoft.com/office/drawing/2014/main" id="{98FC960F-61D3-3014-A2FC-88F4904B1D1B}"/>
              </a:ext>
            </a:extLst>
          </p:cNvPr>
          <p:cNvSpPr txBox="1">
            <a:spLocks/>
          </p:cNvSpPr>
          <p:nvPr/>
        </p:nvSpPr>
        <p:spPr>
          <a:xfrm>
            <a:off x="1765673" y="3427788"/>
            <a:ext cx="8732662" cy="125729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u="sng" dirty="0">
                <a:latin typeface="Times New Roman" panose="02020603050405020304" pitchFamily="18" charset="0"/>
              </a:rPr>
              <a:t>This project was partly supported by</a:t>
            </a:r>
            <a:r>
              <a:rPr lang="en-US" sz="2000" b="1" i="0" u="sng" strike="noStrike" baseline="0" dirty="0">
                <a:latin typeface="Times New Roman" panose="02020603050405020304" pitchFamily="18" charset="0"/>
              </a:rPr>
              <a:t>:</a:t>
            </a:r>
            <a:endParaRPr lang="en-US" sz="2000" b="1" i="0" u="sng" strike="noStrike" dirty="0">
              <a:latin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Fisheries New Zealand under project SEA2021-22</a:t>
            </a:r>
          </a:p>
          <a:p>
            <a:r>
              <a:rPr lang="en-NZ" sz="2000" dirty="0">
                <a:solidFill>
                  <a:srgbClr val="201F1E"/>
                </a:solidFill>
                <a:effectLst/>
                <a:latin typeface="Times New Roman" panose="02020603050405020304" pitchFamily="18" charset="0"/>
                <a:ea typeface="Calibri" panose="020F0502020204030204" pitchFamily="34" charset="0"/>
              </a:rPr>
              <a:t>NIWA Strategic Science Investment Funding</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effectLst/>
              <a:latin typeface="Times New Roman" panose="02020603050405020304" pitchFamily="18" charset="0"/>
              <a:ea typeface="Calibri" panose="020F0502020204030204" pitchFamily="34" charset="0"/>
            </a:endParaRPr>
          </a:p>
          <a:p>
            <a:endParaRPr lang="en-US" sz="2000" dirty="0">
              <a:solidFill>
                <a:srgbClr val="000000"/>
              </a:solidFill>
              <a:effectLst/>
              <a:latin typeface="Times New Roman" panose="02020603050405020304" pitchFamily="18" charset="0"/>
              <a:ea typeface="SimHei" panose="02010609060101010101" pitchFamily="49" charset="-122"/>
            </a:endParaRPr>
          </a:p>
          <a:p>
            <a:endParaRPr lang="en-NZ" sz="2000" dirty="0">
              <a:effectLst/>
              <a:latin typeface="Times New Roman" panose="02020603050405020304" pitchFamily="18" charset="0"/>
              <a:ea typeface="Calibri" panose="020F0502020204030204" pitchFamily="34" charset="0"/>
            </a:endParaRPr>
          </a:p>
          <a:p>
            <a:endParaRPr lang="en-US" sz="2000" i="0" u="none" strike="noStrike" baseline="0" dirty="0">
              <a:solidFill>
                <a:srgbClr val="000000"/>
              </a:solidFill>
              <a:latin typeface="Times New Roman" panose="02020603050405020304" pitchFamily="18" charset="0"/>
            </a:endParaRPr>
          </a:p>
        </p:txBody>
      </p:sp>
      <p:sp>
        <p:nvSpPr>
          <p:cNvPr id="2" name="Rectangle 1">
            <a:extLst>
              <a:ext uri="{FF2B5EF4-FFF2-40B4-BE49-F238E27FC236}">
                <a16:creationId xmlns:a16="http://schemas.microsoft.com/office/drawing/2014/main" id="{BBAFB870-EB2D-BDB2-BEC2-287922D93B4B}"/>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Rectangle 5">
            <a:extLst>
              <a:ext uri="{FF2B5EF4-FFF2-40B4-BE49-F238E27FC236}">
                <a16:creationId xmlns:a16="http://schemas.microsoft.com/office/drawing/2014/main" id="{30A76F67-3731-AE08-BA6C-FA8BF1ED8926}"/>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084238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Rectangle 4"/>
          <p:cNvSpPr>
            <a:spLocks noChangeArrowheads="1"/>
          </p:cNvSpPr>
          <p:nvPr/>
        </p:nvSpPr>
        <p:spPr bwMode="auto">
          <a:xfrm>
            <a:off x="1524000" y="910252"/>
            <a:ext cx="9144000" cy="1323439"/>
          </a:xfrm>
          <a:prstGeom prst="rect">
            <a:avLst/>
          </a:prstGeom>
          <a:noFill/>
          <a:ln>
            <a:noFill/>
          </a:ln>
          <a:effectLst>
            <a:prstShdw prst="shdw17" dist="17961" dir="2700000">
              <a:schemeClr val="bg1">
                <a:gamma/>
                <a:shade val="60000"/>
                <a:invGamma/>
              </a:schemeClr>
            </a:prst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spAutoFit/>
          </a:bodyPr>
          <a:lstStyle/>
          <a:p>
            <a:pPr algn="ctr"/>
            <a:r>
              <a:rPr lang="fr-FR" sz="4000" b="1" dirty="0">
                <a:latin typeface="Palatino Linotype" pitchFamily="18" charset="0"/>
              </a:rPr>
              <a:t>Extra slides (1 / 4) – Diagnostics for the one-area model run in the MPD mode </a:t>
            </a:r>
          </a:p>
        </p:txBody>
      </p:sp>
      <p:sp>
        <p:nvSpPr>
          <p:cNvPr id="5" name="Moins 4"/>
          <p:cNvSpPr/>
          <p:nvPr/>
        </p:nvSpPr>
        <p:spPr>
          <a:xfrm>
            <a:off x="191344" y="3019920"/>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5303912" y="5013177"/>
            <a:ext cx="432048" cy="249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229E4587-44F0-3A19-B026-51B5FAA64C5A}"/>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98B8131E-0CE8-D078-09E9-719DD748A431}"/>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386862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A4DB4D8-E029-6AC8-BE2A-D4EE1F14F3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8312" y="1291590"/>
            <a:ext cx="3022092" cy="2137410"/>
          </a:xfrm>
          <a:prstGeom prst="rect">
            <a:avLst/>
          </a:prstGeom>
        </p:spPr>
      </p:pic>
      <p:pic>
        <p:nvPicPr>
          <p:cNvPr id="9" name="Picture 8">
            <a:extLst>
              <a:ext uri="{FF2B5EF4-FFF2-40B4-BE49-F238E27FC236}">
                <a16:creationId xmlns:a16="http://schemas.microsoft.com/office/drawing/2014/main" id="{9CC20602-CA6D-A35E-55B3-D714781D2B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3566" y="1291590"/>
            <a:ext cx="3022092" cy="2137410"/>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Pearson </a:t>
            </a:r>
            <a:r>
              <a:rPr lang="fr-FR" sz="2600" b="1" dirty="0" err="1">
                <a:latin typeface="Palatino Linotype" pitchFamily="18" charset="0"/>
              </a:rPr>
              <a:t>residuals</a:t>
            </a:r>
            <a:r>
              <a:rPr lang="fr-FR" sz="2600" b="1" dirty="0">
                <a:latin typeface="Palatino Linotype" pitchFamily="18" charset="0"/>
              </a:rPr>
              <a:t> of the proportions-at-</a:t>
            </a:r>
            <a:r>
              <a:rPr lang="fr-FR" sz="2600" b="1" dirty="0" err="1">
                <a:latin typeface="Palatino Linotype" pitchFamily="18" charset="0"/>
              </a:rPr>
              <a:t>age</a:t>
            </a:r>
            <a:endParaRPr lang="fr-FR" sz="2600" b="1" dirty="0">
              <a:latin typeface="Palatino Linotype" pitchFamily="18" charset="0"/>
            </a:endParaRP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23059A5E-6CB0-81D3-7FF1-5AAC0E5FC88D}"/>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72E0FC1B-4223-B4E3-6EFE-D2DC736542FC}"/>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124102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95AFCED-4AC8-138A-D0F5-562E9B5E3C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115" y="773795"/>
            <a:ext cx="2115464" cy="1496187"/>
          </a:xfrm>
          <a:prstGeom prst="rect">
            <a:avLst/>
          </a:prstGeom>
        </p:spPr>
      </p:pic>
      <p:pic>
        <p:nvPicPr>
          <p:cNvPr id="49" name="Picture 48">
            <a:extLst>
              <a:ext uri="{FF2B5EF4-FFF2-40B4-BE49-F238E27FC236}">
                <a16:creationId xmlns:a16="http://schemas.microsoft.com/office/drawing/2014/main" id="{358B3752-3668-E49B-0D86-437C2192C1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51775" y="2052005"/>
            <a:ext cx="2115464" cy="1496187"/>
          </a:xfrm>
          <a:prstGeom prst="rect">
            <a:avLst/>
          </a:prstGeom>
        </p:spPr>
      </p:pic>
      <p:pic>
        <p:nvPicPr>
          <p:cNvPr id="86" name="Picture 85">
            <a:extLst>
              <a:ext uri="{FF2B5EF4-FFF2-40B4-BE49-F238E27FC236}">
                <a16:creationId xmlns:a16="http://schemas.microsoft.com/office/drawing/2014/main" id="{383B9DF4-9B33-BFFE-041B-304C72062A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5914" y="3301723"/>
            <a:ext cx="2115464" cy="1496187"/>
          </a:xfrm>
          <a:prstGeom prst="rect">
            <a:avLst/>
          </a:prstGeom>
        </p:spPr>
      </p:pic>
      <p:pic>
        <p:nvPicPr>
          <p:cNvPr id="22" name="Picture 21">
            <a:extLst>
              <a:ext uri="{FF2B5EF4-FFF2-40B4-BE49-F238E27FC236}">
                <a16:creationId xmlns:a16="http://schemas.microsoft.com/office/drawing/2014/main" id="{D25B8FB3-DEF5-3AE9-8B9F-3F01CA5D59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96201" y="777102"/>
            <a:ext cx="2115464" cy="1496187"/>
          </a:xfrm>
          <a:prstGeom prst="rect">
            <a:avLst/>
          </a:prstGeom>
        </p:spPr>
      </p:pic>
      <p:pic>
        <p:nvPicPr>
          <p:cNvPr id="44" name="Picture 43">
            <a:extLst>
              <a:ext uri="{FF2B5EF4-FFF2-40B4-BE49-F238E27FC236}">
                <a16:creationId xmlns:a16="http://schemas.microsoft.com/office/drawing/2014/main" id="{EF2DCBF8-B336-B5C5-1E28-8207BE3437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23681" y="2038730"/>
            <a:ext cx="2115464" cy="1496187"/>
          </a:xfrm>
          <a:prstGeom prst="rect">
            <a:avLst/>
          </a:prstGeom>
        </p:spPr>
      </p:pic>
      <p:pic>
        <p:nvPicPr>
          <p:cNvPr id="83" name="Picture 82">
            <a:extLst>
              <a:ext uri="{FF2B5EF4-FFF2-40B4-BE49-F238E27FC236}">
                <a16:creationId xmlns:a16="http://schemas.microsoft.com/office/drawing/2014/main" id="{2702FD07-1148-FBE7-F4D5-5BF704B7AD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23681" y="3314998"/>
            <a:ext cx="2115464" cy="1496187"/>
          </a:xfrm>
          <a:prstGeom prst="rect">
            <a:avLst/>
          </a:prstGeom>
        </p:spPr>
      </p:pic>
      <p:pic>
        <p:nvPicPr>
          <p:cNvPr id="18" name="Picture 17">
            <a:extLst>
              <a:ext uri="{FF2B5EF4-FFF2-40B4-BE49-F238E27FC236}">
                <a16:creationId xmlns:a16="http://schemas.microsoft.com/office/drawing/2014/main" id="{1CDA36C5-A134-B1D5-55DA-50C8F62903C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73286" y="784437"/>
            <a:ext cx="2115464" cy="1496187"/>
          </a:xfrm>
          <a:prstGeom prst="rect">
            <a:avLst/>
          </a:prstGeom>
        </p:spPr>
      </p:pic>
      <p:pic>
        <p:nvPicPr>
          <p:cNvPr id="42" name="Picture 41">
            <a:extLst>
              <a:ext uri="{FF2B5EF4-FFF2-40B4-BE49-F238E27FC236}">
                <a16:creationId xmlns:a16="http://schemas.microsoft.com/office/drawing/2014/main" id="{76F26D7B-77BE-F4F0-6E98-405200A771F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95581" y="2053585"/>
            <a:ext cx="2115464" cy="1496187"/>
          </a:xfrm>
          <a:prstGeom prst="rect">
            <a:avLst/>
          </a:prstGeom>
        </p:spPr>
      </p:pic>
      <p:pic>
        <p:nvPicPr>
          <p:cNvPr id="81" name="Picture 80">
            <a:extLst>
              <a:ext uri="{FF2B5EF4-FFF2-40B4-BE49-F238E27FC236}">
                <a16:creationId xmlns:a16="http://schemas.microsoft.com/office/drawing/2014/main" id="{41E954E6-FDE3-7579-4DED-1D012126593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97731" y="3316578"/>
            <a:ext cx="2115464" cy="1496187"/>
          </a:xfrm>
          <a:prstGeom prst="rect">
            <a:avLst/>
          </a:prstGeom>
        </p:spPr>
      </p:pic>
      <p:pic>
        <p:nvPicPr>
          <p:cNvPr id="15" name="Picture 14">
            <a:extLst>
              <a:ext uri="{FF2B5EF4-FFF2-40B4-BE49-F238E27FC236}">
                <a16:creationId xmlns:a16="http://schemas.microsoft.com/office/drawing/2014/main" id="{5F2F0F7E-182E-7EF8-D65B-F03DD314B15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50372" y="773796"/>
            <a:ext cx="2115464" cy="1496187"/>
          </a:xfrm>
          <a:prstGeom prst="rect">
            <a:avLst/>
          </a:prstGeom>
        </p:spPr>
      </p:pic>
      <p:pic>
        <p:nvPicPr>
          <p:cNvPr id="40" name="Picture 39">
            <a:extLst>
              <a:ext uri="{FF2B5EF4-FFF2-40B4-BE49-F238E27FC236}">
                <a16:creationId xmlns:a16="http://schemas.microsoft.com/office/drawing/2014/main" id="{FCB05FFE-C5D9-90FE-2A5D-6F40E88C631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78229" y="2055613"/>
            <a:ext cx="2115464" cy="1496187"/>
          </a:xfrm>
          <a:prstGeom prst="rect">
            <a:avLst/>
          </a:prstGeom>
        </p:spPr>
      </p:pic>
      <p:pic>
        <p:nvPicPr>
          <p:cNvPr id="79" name="Picture 78">
            <a:extLst>
              <a:ext uri="{FF2B5EF4-FFF2-40B4-BE49-F238E27FC236}">
                <a16:creationId xmlns:a16="http://schemas.microsoft.com/office/drawing/2014/main" id="{31931004-F633-6145-2338-2C815479189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61465" y="3306055"/>
            <a:ext cx="2115464" cy="1496187"/>
          </a:xfrm>
          <a:prstGeom prst="rect">
            <a:avLst/>
          </a:prstGeom>
        </p:spPr>
      </p:pic>
      <p:pic>
        <p:nvPicPr>
          <p:cNvPr id="11" name="Picture 10">
            <a:extLst>
              <a:ext uri="{FF2B5EF4-FFF2-40B4-BE49-F238E27FC236}">
                <a16:creationId xmlns:a16="http://schemas.microsoft.com/office/drawing/2014/main" id="{CC579D82-338B-1BD6-A825-8EBF5253E28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27457" y="795079"/>
            <a:ext cx="2115464" cy="1496187"/>
          </a:xfrm>
          <a:prstGeom prst="rect">
            <a:avLst/>
          </a:prstGeom>
        </p:spPr>
      </p:pic>
      <p:pic>
        <p:nvPicPr>
          <p:cNvPr id="34" name="Picture 33">
            <a:extLst>
              <a:ext uri="{FF2B5EF4-FFF2-40B4-BE49-F238E27FC236}">
                <a16:creationId xmlns:a16="http://schemas.microsoft.com/office/drawing/2014/main" id="{C050AA76-3844-F724-351B-855A10037A4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38048" y="2038730"/>
            <a:ext cx="2115464" cy="1496187"/>
          </a:xfrm>
          <a:prstGeom prst="rect">
            <a:avLst/>
          </a:prstGeom>
        </p:spPr>
      </p:pic>
      <p:pic>
        <p:nvPicPr>
          <p:cNvPr id="55" name="Picture 54">
            <a:extLst>
              <a:ext uri="{FF2B5EF4-FFF2-40B4-BE49-F238E27FC236}">
                <a16:creationId xmlns:a16="http://schemas.microsoft.com/office/drawing/2014/main" id="{7F4DE042-5108-04EB-CFC2-41F0A8DA48B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34485" y="3306056"/>
            <a:ext cx="2115464" cy="1496187"/>
          </a:xfrm>
          <a:prstGeom prst="rect">
            <a:avLst/>
          </a:prstGeom>
        </p:spPr>
      </p:pic>
      <p:pic>
        <p:nvPicPr>
          <p:cNvPr id="4" name="Picture 3">
            <a:extLst>
              <a:ext uri="{FF2B5EF4-FFF2-40B4-BE49-F238E27FC236}">
                <a16:creationId xmlns:a16="http://schemas.microsoft.com/office/drawing/2014/main" id="{FF080320-878C-CAF3-DD55-50169829CFC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0" y="784810"/>
            <a:ext cx="2115464" cy="1496187"/>
          </a:xfrm>
          <a:prstGeom prst="rect">
            <a:avLst/>
          </a:prstGeom>
        </p:spPr>
      </p:pic>
      <p:pic>
        <p:nvPicPr>
          <p:cNvPr id="28" name="Picture 27">
            <a:extLst>
              <a:ext uri="{FF2B5EF4-FFF2-40B4-BE49-F238E27FC236}">
                <a16:creationId xmlns:a16="http://schemas.microsoft.com/office/drawing/2014/main" id="{00744531-F40A-F225-C955-DDC1A146F27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963" y="2038731"/>
            <a:ext cx="2115464" cy="1496187"/>
          </a:xfrm>
          <a:prstGeom prst="rect">
            <a:avLst/>
          </a:prstGeom>
        </p:spPr>
      </p:pic>
      <p:pic>
        <p:nvPicPr>
          <p:cNvPr id="51" name="Picture 50">
            <a:extLst>
              <a:ext uri="{FF2B5EF4-FFF2-40B4-BE49-F238E27FC236}">
                <a16:creationId xmlns:a16="http://schemas.microsoft.com/office/drawing/2014/main" id="{4D6C6DC4-9411-B731-417F-3099AF04E0ED}"/>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963" y="3306056"/>
            <a:ext cx="2115464" cy="1496187"/>
          </a:xfrm>
          <a:prstGeom prst="rect">
            <a:avLst/>
          </a:prstGeom>
        </p:spPr>
      </p:pic>
      <p:pic>
        <p:nvPicPr>
          <p:cNvPr id="109" name="Picture 108">
            <a:extLst>
              <a:ext uri="{FF2B5EF4-FFF2-40B4-BE49-F238E27FC236}">
                <a16:creationId xmlns:a16="http://schemas.microsoft.com/office/drawing/2014/main" id="{489C5E2E-8F6D-F0D5-3996-5D16C1597078}"/>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123681" y="4563351"/>
            <a:ext cx="2115464" cy="1496187"/>
          </a:xfrm>
          <a:prstGeom prst="rect">
            <a:avLst/>
          </a:prstGeom>
        </p:spPr>
      </p:pic>
      <p:pic>
        <p:nvPicPr>
          <p:cNvPr id="107" name="Picture 106">
            <a:extLst>
              <a:ext uri="{FF2B5EF4-FFF2-40B4-BE49-F238E27FC236}">
                <a16:creationId xmlns:a16="http://schemas.microsoft.com/office/drawing/2014/main" id="{994CFEAD-4693-1A4C-829E-C4111EB6609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101971" y="4562555"/>
            <a:ext cx="2115464" cy="1496187"/>
          </a:xfrm>
          <a:prstGeom prst="rect">
            <a:avLst/>
          </a:prstGeom>
        </p:spPr>
      </p:pic>
      <p:pic>
        <p:nvPicPr>
          <p:cNvPr id="105" name="Picture 104">
            <a:extLst>
              <a:ext uri="{FF2B5EF4-FFF2-40B4-BE49-F238E27FC236}">
                <a16:creationId xmlns:a16="http://schemas.microsoft.com/office/drawing/2014/main" id="{08F194A5-8D13-6D9C-9E1D-07C1E2A1869A}"/>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68308" y="4571695"/>
            <a:ext cx="2115464" cy="1496187"/>
          </a:xfrm>
          <a:prstGeom prst="rect">
            <a:avLst/>
          </a:prstGeom>
        </p:spPr>
      </p:pic>
      <p:pic>
        <p:nvPicPr>
          <p:cNvPr id="94" name="Picture 93">
            <a:extLst>
              <a:ext uri="{FF2B5EF4-FFF2-40B4-BE49-F238E27FC236}">
                <a16:creationId xmlns:a16="http://schemas.microsoft.com/office/drawing/2014/main" id="{EED2EBAC-6718-3E00-EE3A-C893301E9702}"/>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036128" y="4558969"/>
            <a:ext cx="2115464" cy="1496187"/>
          </a:xfrm>
          <a:prstGeom prst="rect">
            <a:avLst/>
          </a:prstGeom>
        </p:spPr>
      </p:pic>
      <p:pic>
        <p:nvPicPr>
          <p:cNvPr id="90" name="Picture 89">
            <a:extLst>
              <a:ext uri="{FF2B5EF4-FFF2-40B4-BE49-F238E27FC236}">
                <a16:creationId xmlns:a16="http://schemas.microsoft.com/office/drawing/2014/main" id="{A78F8962-1C0C-32C4-F51F-ADD42DEB94B1}"/>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562" y="4572535"/>
            <a:ext cx="2115464" cy="1496187"/>
          </a:xfrm>
          <a:prstGeom prst="rect">
            <a:avLst/>
          </a:prstGeom>
        </p:spPr>
      </p:pic>
      <p:sp>
        <p:nvSpPr>
          <p:cNvPr id="71" name="TextBox 70">
            <a:extLst>
              <a:ext uri="{FF2B5EF4-FFF2-40B4-BE49-F238E27FC236}">
                <a16:creationId xmlns:a16="http://schemas.microsoft.com/office/drawing/2014/main" id="{85A9292D-38A5-CA0F-D859-0805BBF6BDBD}"/>
              </a:ext>
            </a:extLst>
          </p:cNvPr>
          <p:cNvSpPr txBox="1"/>
          <p:nvPr/>
        </p:nvSpPr>
        <p:spPr>
          <a:xfrm>
            <a:off x="8423715" y="460222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2020</a:t>
            </a:r>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0" y="0"/>
            <a:ext cx="121919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fr-FR" sz="2400" b="1" dirty="0" err="1">
                <a:latin typeface="Palatino Linotype" pitchFamily="18" charset="0"/>
              </a:rPr>
              <a:t>Expected</a:t>
            </a:r>
            <a:r>
              <a:rPr lang="fr-FR" sz="2400" b="1" dirty="0">
                <a:latin typeface="Palatino Linotype" pitchFamily="18" charset="0"/>
              </a:rPr>
              <a:t> (</a:t>
            </a:r>
            <a:r>
              <a:rPr lang="fr-FR" sz="2400" b="1" dirty="0" err="1">
                <a:latin typeface="Palatino Linotype" pitchFamily="18" charset="0"/>
              </a:rPr>
              <a:t>shaded</a:t>
            </a:r>
            <a:r>
              <a:rPr lang="fr-FR" sz="2400" b="1" dirty="0">
                <a:latin typeface="Palatino Linotype" pitchFamily="18" charset="0"/>
              </a:rPr>
              <a:t> areas) and </a:t>
            </a:r>
            <a:r>
              <a:rPr lang="fr-FR" sz="2400" b="1" dirty="0" err="1">
                <a:latin typeface="Palatino Linotype" pitchFamily="18" charset="0"/>
              </a:rPr>
              <a:t>observed</a:t>
            </a:r>
            <a:r>
              <a:rPr lang="fr-FR" sz="2400" b="1" dirty="0">
                <a:latin typeface="Palatino Linotype" pitchFamily="18" charset="0"/>
              </a:rPr>
              <a:t> (</a:t>
            </a:r>
            <a:r>
              <a:rPr lang="fr-FR" sz="2400" b="1" dirty="0" err="1">
                <a:latin typeface="Palatino Linotype" pitchFamily="18" charset="0"/>
              </a:rPr>
              <a:t>lines</a:t>
            </a:r>
            <a:r>
              <a:rPr lang="fr-FR" sz="2400" b="1" dirty="0">
                <a:latin typeface="Palatino Linotype" pitchFamily="18" charset="0"/>
              </a:rPr>
              <a:t>) proportions-at-</a:t>
            </a:r>
            <a:r>
              <a:rPr lang="fr-FR" sz="2400" b="1" dirty="0" err="1">
                <a:latin typeface="Palatino Linotype" pitchFamily="18" charset="0"/>
              </a:rPr>
              <a:t>age</a:t>
            </a:r>
            <a:endParaRPr lang="fr-FR" sz="2400" b="1" dirty="0">
              <a:latin typeface="Palatino Linotype" pitchFamily="18" charset="0"/>
            </a:endParaRP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extBox 9">
            <a:extLst>
              <a:ext uri="{FF2B5EF4-FFF2-40B4-BE49-F238E27FC236}">
                <a16:creationId xmlns:a16="http://schemas.microsoft.com/office/drawing/2014/main" id="{44177EAA-E701-8DE5-C109-4FD223D0C09A}"/>
              </a:ext>
            </a:extLst>
          </p:cNvPr>
          <p:cNvSpPr txBox="1"/>
          <p:nvPr/>
        </p:nvSpPr>
        <p:spPr>
          <a:xfrm>
            <a:off x="341146"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1998</a:t>
            </a:r>
          </a:p>
        </p:txBody>
      </p:sp>
      <p:sp>
        <p:nvSpPr>
          <p:cNvPr id="30" name="TextBox 29">
            <a:extLst>
              <a:ext uri="{FF2B5EF4-FFF2-40B4-BE49-F238E27FC236}">
                <a16:creationId xmlns:a16="http://schemas.microsoft.com/office/drawing/2014/main" id="{D00C03CD-477B-8238-18FB-12CD2E10CCEA}"/>
              </a:ext>
            </a:extLst>
          </p:cNvPr>
          <p:cNvSpPr txBox="1"/>
          <p:nvPr/>
        </p:nvSpPr>
        <p:spPr>
          <a:xfrm>
            <a:off x="2373117" y="81010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1999</a:t>
            </a:r>
          </a:p>
        </p:txBody>
      </p:sp>
      <p:sp>
        <p:nvSpPr>
          <p:cNvPr id="33" name="TextBox 32">
            <a:extLst>
              <a:ext uri="{FF2B5EF4-FFF2-40B4-BE49-F238E27FC236}">
                <a16:creationId xmlns:a16="http://schemas.microsoft.com/office/drawing/2014/main" id="{F76C8618-0FE0-0D52-6004-897E2C34ECFC}"/>
              </a:ext>
            </a:extLst>
          </p:cNvPr>
          <p:cNvSpPr txBox="1"/>
          <p:nvPr/>
        </p:nvSpPr>
        <p:spPr>
          <a:xfrm>
            <a:off x="6425686" y="80782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2001</a:t>
            </a:r>
          </a:p>
        </p:txBody>
      </p:sp>
      <p:sp>
        <p:nvSpPr>
          <p:cNvPr id="36" name="TextBox 35">
            <a:extLst>
              <a:ext uri="{FF2B5EF4-FFF2-40B4-BE49-F238E27FC236}">
                <a16:creationId xmlns:a16="http://schemas.microsoft.com/office/drawing/2014/main" id="{A2FFDCFD-14FB-9A05-7DB6-DD5937190CC5}"/>
              </a:ext>
            </a:extLst>
          </p:cNvPr>
          <p:cNvSpPr txBox="1"/>
          <p:nvPr/>
        </p:nvSpPr>
        <p:spPr>
          <a:xfrm>
            <a:off x="4397403"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2000</a:t>
            </a:r>
          </a:p>
        </p:txBody>
      </p:sp>
      <p:sp>
        <p:nvSpPr>
          <p:cNvPr id="39" name="TextBox 38">
            <a:extLst>
              <a:ext uri="{FF2B5EF4-FFF2-40B4-BE49-F238E27FC236}">
                <a16:creationId xmlns:a16="http://schemas.microsoft.com/office/drawing/2014/main" id="{BD6C76F6-EA71-C5CC-DFD3-EC692B004684}"/>
              </a:ext>
            </a:extLst>
          </p:cNvPr>
          <p:cNvSpPr txBox="1"/>
          <p:nvPr/>
        </p:nvSpPr>
        <p:spPr>
          <a:xfrm>
            <a:off x="8418830"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2002</a:t>
            </a:r>
          </a:p>
        </p:txBody>
      </p:sp>
      <p:sp>
        <p:nvSpPr>
          <p:cNvPr id="47" name="TextBox 46">
            <a:extLst>
              <a:ext uri="{FF2B5EF4-FFF2-40B4-BE49-F238E27FC236}">
                <a16:creationId xmlns:a16="http://schemas.microsoft.com/office/drawing/2014/main" id="{80FB075B-98C3-A9B4-08FD-4323249D858D}"/>
              </a:ext>
            </a:extLst>
          </p:cNvPr>
          <p:cNvSpPr txBox="1"/>
          <p:nvPr/>
        </p:nvSpPr>
        <p:spPr>
          <a:xfrm>
            <a:off x="10489628" y="8171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2003</a:t>
            </a:r>
          </a:p>
        </p:txBody>
      </p:sp>
      <p:sp>
        <p:nvSpPr>
          <p:cNvPr id="57" name="TextBox 56">
            <a:extLst>
              <a:ext uri="{FF2B5EF4-FFF2-40B4-BE49-F238E27FC236}">
                <a16:creationId xmlns:a16="http://schemas.microsoft.com/office/drawing/2014/main" id="{2DDD9C5E-67E8-BC7A-4C18-6FC37A01FD96}"/>
              </a:ext>
            </a:extLst>
          </p:cNvPr>
          <p:cNvSpPr txBox="1"/>
          <p:nvPr/>
        </p:nvSpPr>
        <p:spPr>
          <a:xfrm>
            <a:off x="333728"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2004</a:t>
            </a:r>
          </a:p>
        </p:txBody>
      </p:sp>
      <p:sp>
        <p:nvSpPr>
          <p:cNvPr id="60" name="TextBox 59">
            <a:extLst>
              <a:ext uri="{FF2B5EF4-FFF2-40B4-BE49-F238E27FC236}">
                <a16:creationId xmlns:a16="http://schemas.microsoft.com/office/drawing/2014/main" id="{C1256C5F-1E35-0EB1-2AD6-ADE799D994F6}"/>
              </a:ext>
            </a:extLst>
          </p:cNvPr>
          <p:cNvSpPr txBox="1"/>
          <p:nvPr/>
        </p:nvSpPr>
        <p:spPr>
          <a:xfrm>
            <a:off x="2386005" y="208878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2005</a:t>
            </a:r>
          </a:p>
        </p:txBody>
      </p:sp>
      <p:sp>
        <p:nvSpPr>
          <p:cNvPr id="63" name="TextBox 62">
            <a:extLst>
              <a:ext uri="{FF2B5EF4-FFF2-40B4-BE49-F238E27FC236}">
                <a16:creationId xmlns:a16="http://schemas.microsoft.com/office/drawing/2014/main" id="{F24C90BB-03E6-BE3C-6DDF-885A91B862EC}"/>
              </a:ext>
            </a:extLst>
          </p:cNvPr>
          <p:cNvSpPr txBox="1"/>
          <p:nvPr/>
        </p:nvSpPr>
        <p:spPr>
          <a:xfrm>
            <a:off x="4394063" y="207119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2006</a:t>
            </a:r>
          </a:p>
        </p:txBody>
      </p:sp>
      <p:sp>
        <p:nvSpPr>
          <p:cNvPr id="66" name="TextBox 65">
            <a:extLst>
              <a:ext uri="{FF2B5EF4-FFF2-40B4-BE49-F238E27FC236}">
                <a16:creationId xmlns:a16="http://schemas.microsoft.com/office/drawing/2014/main" id="{BAFD8D3B-DA75-819D-8334-A858F192F4AC}"/>
              </a:ext>
            </a:extLst>
          </p:cNvPr>
          <p:cNvSpPr txBox="1"/>
          <p:nvPr/>
        </p:nvSpPr>
        <p:spPr>
          <a:xfrm>
            <a:off x="643676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2007</a:t>
            </a:r>
          </a:p>
        </p:txBody>
      </p:sp>
      <p:sp>
        <p:nvSpPr>
          <p:cNvPr id="69" name="TextBox 68">
            <a:extLst>
              <a:ext uri="{FF2B5EF4-FFF2-40B4-BE49-F238E27FC236}">
                <a16:creationId xmlns:a16="http://schemas.microsoft.com/office/drawing/2014/main" id="{068CE9CE-6708-2AFA-124A-46512C43AF6C}"/>
              </a:ext>
            </a:extLst>
          </p:cNvPr>
          <p:cNvSpPr txBox="1"/>
          <p:nvPr/>
        </p:nvSpPr>
        <p:spPr>
          <a:xfrm>
            <a:off x="845861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2008</a:t>
            </a:r>
          </a:p>
        </p:txBody>
      </p:sp>
      <p:sp>
        <p:nvSpPr>
          <p:cNvPr id="74" name="TextBox 73">
            <a:extLst>
              <a:ext uri="{FF2B5EF4-FFF2-40B4-BE49-F238E27FC236}">
                <a16:creationId xmlns:a16="http://schemas.microsoft.com/office/drawing/2014/main" id="{1BC05843-7318-92F4-8F39-2FD33B03C7ED}"/>
              </a:ext>
            </a:extLst>
          </p:cNvPr>
          <p:cNvSpPr txBox="1"/>
          <p:nvPr/>
        </p:nvSpPr>
        <p:spPr>
          <a:xfrm>
            <a:off x="10459853"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2009</a:t>
            </a:r>
          </a:p>
        </p:txBody>
      </p:sp>
      <p:sp>
        <p:nvSpPr>
          <p:cNvPr id="77" name="TextBox 76">
            <a:extLst>
              <a:ext uri="{FF2B5EF4-FFF2-40B4-BE49-F238E27FC236}">
                <a16:creationId xmlns:a16="http://schemas.microsoft.com/office/drawing/2014/main" id="{68A91EF9-6BE8-0752-5149-BBC13468CEDB}"/>
              </a:ext>
            </a:extLst>
          </p:cNvPr>
          <p:cNvSpPr txBox="1"/>
          <p:nvPr/>
        </p:nvSpPr>
        <p:spPr>
          <a:xfrm>
            <a:off x="324375" y="333147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2010</a:t>
            </a:r>
          </a:p>
        </p:txBody>
      </p:sp>
      <p:sp>
        <p:nvSpPr>
          <p:cNvPr id="98" name="TextBox 97">
            <a:extLst>
              <a:ext uri="{FF2B5EF4-FFF2-40B4-BE49-F238E27FC236}">
                <a16:creationId xmlns:a16="http://schemas.microsoft.com/office/drawing/2014/main" id="{4B73C90A-8D46-5A57-8489-7D69B34F80A9}"/>
              </a:ext>
            </a:extLst>
          </p:cNvPr>
          <p:cNvSpPr txBox="1"/>
          <p:nvPr/>
        </p:nvSpPr>
        <p:spPr>
          <a:xfrm>
            <a:off x="2356346" y="3344836"/>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2011</a:t>
            </a:r>
          </a:p>
        </p:txBody>
      </p:sp>
      <p:sp>
        <p:nvSpPr>
          <p:cNvPr id="99" name="TextBox 98">
            <a:extLst>
              <a:ext uri="{FF2B5EF4-FFF2-40B4-BE49-F238E27FC236}">
                <a16:creationId xmlns:a16="http://schemas.microsoft.com/office/drawing/2014/main" id="{40B5D118-759B-630D-5195-B2C2A69A4893}"/>
              </a:ext>
            </a:extLst>
          </p:cNvPr>
          <p:cNvSpPr txBox="1"/>
          <p:nvPr/>
        </p:nvSpPr>
        <p:spPr>
          <a:xfrm>
            <a:off x="4394063"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2012</a:t>
            </a:r>
          </a:p>
        </p:txBody>
      </p:sp>
      <p:sp>
        <p:nvSpPr>
          <p:cNvPr id="100" name="TextBox 99">
            <a:extLst>
              <a:ext uri="{FF2B5EF4-FFF2-40B4-BE49-F238E27FC236}">
                <a16:creationId xmlns:a16="http://schemas.microsoft.com/office/drawing/2014/main" id="{4ADCD40F-39CF-28F0-87B8-3AF63BC17471}"/>
              </a:ext>
            </a:extLst>
          </p:cNvPr>
          <p:cNvSpPr txBox="1"/>
          <p:nvPr/>
        </p:nvSpPr>
        <p:spPr>
          <a:xfrm>
            <a:off x="6416601" y="334996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2013</a:t>
            </a:r>
          </a:p>
        </p:txBody>
      </p:sp>
      <p:sp>
        <p:nvSpPr>
          <p:cNvPr id="101" name="TextBox 100">
            <a:extLst>
              <a:ext uri="{FF2B5EF4-FFF2-40B4-BE49-F238E27FC236}">
                <a16:creationId xmlns:a16="http://schemas.microsoft.com/office/drawing/2014/main" id="{04F61A2F-DFA8-0B32-9129-4C7DA19B23D9}"/>
              </a:ext>
            </a:extLst>
          </p:cNvPr>
          <p:cNvSpPr txBox="1"/>
          <p:nvPr/>
        </p:nvSpPr>
        <p:spPr>
          <a:xfrm>
            <a:off x="8418830" y="336882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2014</a:t>
            </a:r>
          </a:p>
        </p:txBody>
      </p:sp>
      <p:sp>
        <p:nvSpPr>
          <p:cNvPr id="102" name="TextBox 101">
            <a:extLst>
              <a:ext uri="{FF2B5EF4-FFF2-40B4-BE49-F238E27FC236}">
                <a16:creationId xmlns:a16="http://schemas.microsoft.com/office/drawing/2014/main" id="{B8E3E8AD-C851-E169-0735-EF6F2A0DFDAC}"/>
              </a:ext>
            </a:extLst>
          </p:cNvPr>
          <p:cNvSpPr txBox="1"/>
          <p:nvPr/>
        </p:nvSpPr>
        <p:spPr>
          <a:xfrm>
            <a:off x="10459853"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2015</a:t>
            </a:r>
          </a:p>
        </p:txBody>
      </p:sp>
      <p:sp>
        <p:nvSpPr>
          <p:cNvPr id="103" name="TextBox 102">
            <a:extLst>
              <a:ext uri="{FF2B5EF4-FFF2-40B4-BE49-F238E27FC236}">
                <a16:creationId xmlns:a16="http://schemas.microsoft.com/office/drawing/2014/main" id="{F10FBF87-E285-6A2E-662F-241DB61F4661}"/>
              </a:ext>
            </a:extLst>
          </p:cNvPr>
          <p:cNvSpPr txBox="1"/>
          <p:nvPr/>
        </p:nvSpPr>
        <p:spPr>
          <a:xfrm>
            <a:off x="322079" y="46086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2016</a:t>
            </a:r>
          </a:p>
        </p:txBody>
      </p:sp>
      <p:sp>
        <p:nvSpPr>
          <p:cNvPr id="104" name="TextBox 103">
            <a:extLst>
              <a:ext uri="{FF2B5EF4-FFF2-40B4-BE49-F238E27FC236}">
                <a16:creationId xmlns:a16="http://schemas.microsoft.com/office/drawing/2014/main" id="{027B1E47-7605-35DF-21FC-2A912C1F0745}"/>
              </a:ext>
            </a:extLst>
          </p:cNvPr>
          <p:cNvSpPr txBox="1"/>
          <p:nvPr/>
        </p:nvSpPr>
        <p:spPr>
          <a:xfrm>
            <a:off x="2367882" y="4600885"/>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2017</a:t>
            </a:r>
          </a:p>
        </p:txBody>
      </p:sp>
      <p:sp>
        <p:nvSpPr>
          <p:cNvPr id="61" name="TextBox 60">
            <a:extLst>
              <a:ext uri="{FF2B5EF4-FFF2-40B4-BE49-F238E27FC236}">
                <a16:creationId xmlns:a16="http://schemas.microsoft.com/office/drawing/2014/main" id="{5D96B948-1A1E-4B61-5FC1-68F188D5426A}"/>
              </a:ext>
            </a:extLst>
          </p:cNvPr>
          <p:cNvSpPr txBox="1"/>
          <p:nvPr/>
        </p:nvSpPr>
        <p:spPr>
          <a:xfrm>
            <a:off x="4394064" y="46100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2018</a:t>
            </a:r>
          </a:p>
        </p:txBody>
      </p:sp>
      <p:sp>
        <p:nvSpPr>
          <p:cNvPr id="67" name="TextBox 66">
            <a:extLst>
              <a:ext uri="{FF2B5EF4-FFF2-40B4-BE49-F238E27FC236}">
                <a16:creationId xmlns:a16="http://schemas.microsoft.com/office/drawing/2014/main" id="{9EA15CEF-918B-F58E-A3C7-F8688A25A8AC}"/>
              </a:ext>
            </a:extLst>
          </p:cNvPr>
          <p:cNvSpPr txBox="1"/>
          <p:nvPr/>
        </p:nvSpPr>
        <p:spPr>
          <a:xfrm>
            <a:off x="6411001" y="460670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2019</a:t>
            </a:r>
          </a:p>
        </p:txBody>
      </p:sp>
      <p:sp>
        <p:nvSpPr>
          <p:cNvPr id="2" name="Rectangle 1">
            <a:extLst>
              <a:ext uri="{FF2B5EF4-FFF2-40B4-BE49-F238E27FC236}">
                <a16:creationId xmlns:a16="http://schemas.microsoft.com/office/drawing/2014/main" id="{22B3C81E-EED2-C66C-C523-49DDC8383FE6}"/>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42666A95-C9E3-FF24-E0F1-8DE8636AA853}"/>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3219162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Pearson </a:t>
            </a:r>
            <a:r>
              <a:rPr lang="fr-FR" sz="2600" b="1" dirty="0" err="1">
                <a:latin typeface="Palatino Linotype" pitchFamily="18" charset="0"/>
              </a:rPr>
              <a:t>age</a:t>
            </a:r>
            <a:r>
              <a:rPr lang="fr-FR" sz="2600" b="1" dirty="0">
                <a:latin typeface="Palatino Linotype" pitchFamily="18" charset="0"/>
              </a:rPr>
              <a:t> </a:t>
            </a:r>
            <a:r>
              <a:rPr lang="fr-FR" sz="2600" b="1" dirty="0" err="1">
                <a:latin typeface="Palatino Linotype" pitchFamily="18" charset="0"/>
              </a:rPr>
              <a:t>residuals</a:t>
            </a:r>
            <a:r>
              <a:rPr lang="fr-FR" sz="2600" b="1" dirty="0">
                <a:latin typeface="Palatino Linotype" pitchFamily="18" charset="0"/>
              </a:rPr>
              <a:t> </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AD4B5455-0CE2-DCED-1394-3C43E06D54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21258" y="799564"/>
            <a:ext cx="4533138" cy="5771007"/>
          </a:xfrm>
          <a:prstGeom prst="rect">
            <a:avLst/>
          </a:prstGeom>
        </p:spPr>
      </p:pic>
      <p:sp>
        <p:nvSpPr>
          <p:cNvPr id="2" name="Rectangle 1">
            <a:extLst>
              <a:ext uri="{FF2B5EF4-FFF2-40B4-BE49-F238E27FC236}">
                <a16:creationId xmlns:a16="http://schemas.microsoft.com/office/drawing/2014/main" id="{915C1952-699F-B361-B46E-84EC39D4E587}"/>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1B9C51F9-280C-0E36-3369-A0A06034095B}"/>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138422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Observed</a:t>
            </a:r>
            <a:r>
              <a:rPr lang="fr-FR" sz="2600" b="1" dirty="0">
                <a:latin typeface="Palatino Linotype" pitchFamily="18" charset="0"/>
              </a:rPr>
              <a:t> </a:t>
            </a:r>
            <a:r>
              <a:rPr lang="fr-FR" sz="2600" b="1" dirty="0" err="1">
                <a:latin typeface="Palatino Linotype" pitchFamily="18" charset="0"/>
              </a:rPr>
              <a:t>age</a:t>
            </a:r>
            <a:r>
              <a:rPr lang="fr-FR" sz="2600" b="1" dirty="0">
                <a:latin typeface="Palatino Linotype" pitchFamily="18" charset="0"/>
              </a:rPr>
              <a:t> </a:t>
            </a:r>
            <a:r>
              <a:rPr lang="fr-FR" sz="2600" b="1" dirty="0" err="1">
                <a:latin typeface="Palatino Linotype" pitchFamily="18" charset="0"/>
              </a:rPr>
              <a:t>frequencies</a:t>
            </a:r>
            <a:r>
              <a:rPr lang="fr-FR" sz="2600" b="1" dirty="0">
                <a:latin typeface="Palatino Linotype" pitchFamily="18" charset="0"/>
              </a:rPr>
              <a:t> versus </a:t>
            </a:r>
            <a:r>
              <a:rPr lang="fr-FR" sz="2600" b="1" dirty="0" err="1">
                <a:latin typeface="Palatino Linotype" pitchFamily="18" charset="0"/>
              </a:rPr>
              <a:t>predicted</a:t>
            </a:r>
            <a:r>
              <a:rPr lang="fr-FR" sz="2600" b="1" dirty="0">
                <a:latin typeface="Palatino Linotype" pitchFamily="18" charset="0"/>
              </a:rPr>
              <a:t> </a:t>
            </a:r>
            <a:r>
              <a:rPr lang="fr-FR" sz="2600" b="1" dirty="0" err="1">
                <a:latin typeface="Palatino Linotype" pitchFamily="18" charset="0"/>
              </a:rPr>
              <a:t>ages</a:t>
            </a:r>
            <a:endParaRPr lang="fr-FR" sz="2600" b="1" dirty="0">
              <a:latin typeface="Palatino Linotype" pitchFamily="18" charset="0"/>
            </a:endParaRP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u contenu 2">
            <a:extLst>
              <a:ext uri="{FF2B5EF4-FFF2-40B4-BE49-F238E27FC236}">
                <a16:creationId xmlns:a16="http://schemas.microsoft.com/office/drawing/2014/main" id="{88AB786D-B751-F61A-4DE7-6022FE5E6CEB}"/>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800" i="0" u="none" strike="noStrike" baseline="0" dirty="0">
                <a:latin typeface="Times New Roman" panose="02020603050405020304" pitchFamily="18" charset="0"/>
              </a:rPr>
              <a:t>Boxplots of the observed age frequencies in the RSR fleet (mean, interquartile, and 1.5 times the interquartile), and maximum posterior density (MPD) fits (mean in blue and interquartile in grey) </a:t>
            </a:r>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8C65960-08AB-7E2C-EB14-FA818CC98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2793" y="1680735"/>
            <a:ext cx="6044184" cy="4274820"/>
          </a:xfrm>
          <a:prstGeom prst="rect">
            <a:avLst/>
          </a:prstGeom>
        </p:spPr>
      </p:pic>
      <p:sp>
        <p:nvSpPr>
          <p:cNvPr id="2" name="Rectangle 1">
            <a:extLst>
              <a:ext uri="{FF2B5EF4-FFF2-40B4-BE49-F238E27FC236}">
                <a16:creationId xmlns:a16="http://schemas.microsoft.com/office/drawing/2014/main" id="{431BE43D-B7C1-0108-A624-99469E44EBF8}"/>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1ACFE918-8AD5-0854-6C19-9077200C4FC9}"/>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8449236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0" y="0"/>
            <a:ext cx="1219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fr-FR" sz="2400" b="1" dirty="0" err="1">
                <a:latin typeface="Palatino Linotype" pitchFamily="18" charset="0"/>
              </a:rPr>
              <a:t>Observed</a:t>
            </a:r>
            <a:r>
              <a:rPr lang="fr-FR" sz="2400" b="1" dirty="0">
                <a:latin typeface="Palatino Linotype" pitchFamily="18" charset="0"/>
              </a:rPr>
              <a:t> 90th percentiles of the </a:t>
            </a:r>
            <a:r>
              <a:rPr lang="fr-FR" sz="2400" b="1" dirty="0" err="1">
                <a:latin typeface="Palatino Linotype" pitchFamily="18" charset="0"/>
              </a:rPr>
              <a:t>observed</a:t>
            </a:r>
            <a:r>
              <a:rPr lang="fr-FR" sz="2400" b="1" dirty="0">
                <a:latin typeface="Palatino Linotype" pitchFamily="18" charset="0"/>
              </a:rPr>
              <a:t> </a:t>
            </a:r>
            <a:r>
              <a:rPr lang="fr-FR" sz="2400" b="1" dirty="0" err="1">
                <a:latin typeface="Palatino Linotype" pitchFamily="18" charset="0"/>
              </a:rPr>
              <a:t>age</a:t>
            </a:r>
            <a:r>
              <a:rPr lang="fr-FR" sz="2400" b="1" dirty="0">
                <a:latin typeface="Palatino Linotype" pitchFamily="18" charset="0"/>
              </a:rPr>
              <a:t> </a:t>
            </a:r>
            <a:r>
              <a:rPr lang="fr-FR" sz="2400" b="1" dirty="0" err="1">
                <a:latin typeface="Palatino Linotype" pitchFamily="18" charset="0"/>
              </a:rPr>
              <a:t>frequencies</a:t>
            </a:r>
            <a:r>
              <a:rPr lang="fr-FR" sz="2400" b="1" dirty="0">
                <a:latin typeface="Palatino Linotype" pitchFamily="18" charset="0"/>
              </a:rPr>
              <a:t> versus MPD </a:t>
            </a:r>
            <a:r>
              <a:rPr lang="fr-FR" sz="2400" b="1" dirty="0" err="1">
                <a:latin typeface="Palatino Linotype" pitchFamily="18" charset="0"/>
              </a:rPr>
              <a:t>fits</a:t>
            </a:r>
            <a:r>
              <a:rPr lang="fr-FR" sz="2400" b="1" dirty="0">
                <a:latin typeface="Palatino Linotype" pitchFamily="18" charset="0"/>
              </a:rPr>
              <a:t> </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u contenu 2">
            <a:extLst>
              <a:ext uri="{FF2B5EF4-FFF2-40B4-BE49-F238E27FC236}">
                <a16:creationId xmlns:a16="http://schemas.microsoft.com/office/drawing/2014/main" id="{88AB786D-B751-F61A-4DE7-6022FE5E6CEB}"/>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800" i="0" u="none" strike="noStrike" baseline="0" dirty="0">
                <a:latin typeface="Times New Roman" panose="02020603050405020304" pitchFamily="18" charset="0"/>
              </a:rPr>
              <a:t>Trend in the 90</a:t>
            </a:r>
            <a:r>
              <a:rPr lang="en-US" sz="1800" i="0" u="none" strike="noStrike" baseline="30000" dirty="0">
                <a:latin typeface="Times New Roman" panose="02020603050405020304" pitchFamily="18" charset="0"/>
              </a:rPr>
              <a:t>th</a:t>
            </a:r>
            <a:r>
              <a:rPr lang="en-US" sz="1800" i="0" u="none" strike="noStrike" baseline="0" dirty="0">
                <a:latin typeface="Times New Roman" panose="02020603050405020304" pitchFamily="18" charset="0"/>
              </a:rPr>
              <a:t> percentile of the observed age frequency in the RSR fleet, and maximum posterior density (MPD) fit (blue line)</a:t>
            </a:r>
            <a:endParaRPr lang="en-US"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358A516-C147-12BF-44CB-DE726D1BF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0378" y="1572943"/>
            <a:ext cx="6044184" cy="4274820"/>
          </a:xfrm>
          <a:prstGeom prst="rect">
            <a:avLst/>
          </a:prstGeom>
        </p:spPr>
      </p:pic>
      <p:sp>
        <p:nvSpPr>
          <p:cNvPr id="2" name="Rectangle 1">
            <a:extLst>
              <a:ext uri="{FF2B5EF4-FFF2-40B4-BE49-F238E27FC236}">
                <a16:creationId xmlns:a16="http://schemas.microsoft.com/office/drawing/2014/main" id="{63A66918-5F60-B339-4D3F-90D540D110E0}"/>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BDEB2C41-9F7F-677B-E1EF-6CBA671FDF66}"/>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6768556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82C6784-2CF7-FD03-930A-5121653174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27762" y="787520"/>
            <a:ext cx="2115464" cy="1496187"/>
          </a:xfrm>
          <a:prstGeom prst="rect">
            <a:avLst/>
          </a:prstGeom>
        </p:spPr>
      </p:pic>
      <p:pic>
        <p:nvPicPr>
          <p:cNvPr id="43" name="Picture 42">
            <a:extLst>
              <a:ext uri="{FF2B5EF4-FFF2-40B4-BE49-F238E27FC236}">
                <a16:creationId xmlns:a16="http://schemas.microsoft.com/office/drawing/2014/main" id="{8F77BFDC-7618-E331-FB4F-F510FBBD74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59836" y="2056668"/>
            <a:ext cx="2115464" cy="1496187"/>
          </a:xfrm>
          <a:prstGeom prst="rect">
            <a:avLst/>
          </a:prstGeom>
        </p:spPr>
      </p:pic>
      <p:pic>
        <p:nvPicPr>
          <p:cNvPr id="73" name="Picture 72">
            <a:extLst>
              <a:ext uri="{FF2B5EF4-FFF2-40B4-BE49-F238E27FC236}">
                <a16:creationId xmlns:a16="http://schemas.microsoft.com/office/drawing/2014/main" id="{257F195D-818D-A3E4-5C83-6ED0808467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3705" y="3323876"/>
            <a:ext cx="2115464" cy="1496187"/>
          </a:xfrm>
          <a:prstGeom prst="rect">
            <a:avLst/>
          </a:prstGeom>
        </p:spPr>
      </p:pic>
      <p:pic>
        <p:nvPicPr>
          <p:cNvPr id="22" name="Picture 21">
            <a:extLst>
              <a:ext uri="{FF2B5EF4-FFF2-40B4-BE49-F238E27FC236}">
                <a16:creationId xmlns:a16="http://schemas.microsoft.com/office/drawing/2014/main" id="{9E25F5E1-BCE5-09E5-9104-8AED2153D6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95323" y="797261"/>
            <a:ext cx="2115464" cy="1496187"/>
          </a:xfrm>
          <a:prstGeom prst="rect">
            <a:avLst/>
          </a:prstGeom>
        </p:spPr>
      </p:pic>
      <p:pic>
        <p:nvPicPr>
          <p:cNvPr id="41" name="Picture 40">
            <a:extLst>
              <a:ext uri="{FF2B5EF4-FFF2-40B4-BE49-F238E27FC236}">
                <a16:creationId xmlns:a16="http://schemas.microsoft.com/office/drawing/2014/main" id="{AA7255A1-02C7-B4C3-229B-618F2E8424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37671" y="2043569"/>
            <a:ext cx="2115464" cy="1496187"/>
          </a:xfrm>
          <a:prstGeom prst="rect">
            <a:avLst/>
          </a:prstGeom>
        </p:spPr>
      </p:pic>
      <p:pic>
        <p:nvPicPr>
          <p:cNvPr id="58" name="Picture 57">
            <a:extLst>
              <a:ext uri="{FF2B5EF4-FFF2-40B4-BE49-F238E27FC236}">
                <a16:creationId xmlns:a16="http://schemas.microsoft.com/office/drawing/2014/main" id="{BA30BE7E-D297-F823-CC0C-9BC272EA1E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14019" y="3329354"/>
            <a:ext cx="2115464" cy="1496187"/>
          </a:xfrm>
          <a:prstGeom prst="rect">
            <a:avLst/>
          </a:prstGeom>
        </p:spPr>
      </p:pic>
      <p:pic>
        <p:nvPicPr>
          <p:cNvPr id="18" name="Picture 17">
            <a:extLst>
              <a:ext uri="{FF2B5EF4-FFF2-40B4-BE49-F238E27FC236}">
                <a16:creationId xmlns:a16="http://schemas.microsoft.com/office/drawing/2014/main" id="{4BDFD1E9-B3CB-A8FB-C8A1-A8A5382BBE8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74658" y="776304"/>
            <a:ext cx="2115464" cy="1496187"/>
          </a:xfrm>
          <a:prstGeom prst="rect">
            <a:avLst/>
          </a:prstGeom>
        </p:spPr>
      </p:pic>
      <p:pic>
        <p:nvPicPr>
          <p:cNvPr id="37" name="Picture 36">
            <a:extLst>
              <a:ext uri="{FF2B5EF4-FFF2-40B4-BE49-F238E27FC236}">
                <a16:creationId xmlns:a16="http://schemas.microsoft.com/office/drawing/2014/main" id="{9D78F7B6-778D-9AE2-8D96-FE9980427A2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1362" y="2050091"/>
            <a:ext cx="2115464" cy="1496187"/>
          </a:xfrm>
          <a:prstGeom prst="rect">
            <a:avLst/>
          </a:prstGeom>
        </p:spPr>
      </p:pic>
      <p:pic>
        <p:nvPicPr>
          <p:cNvPr id="55" name="Picture 54">
            <a:extLst>
              <a:ext uri="{FF2B5EF4-FFF2-40B4-BE49-F238E27FC236}">
                <a16:creationId xmlns:a16="http://schemas.microsoft.com/office/drawing/2014/main" id="{CD542D82-4682-8661-017B-10CA70D951D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83053" y="3322832"/>
            <a:ext cx="2115464" cy="1496187"/>
          </a:xfrm>
          <a:prstGeom prst="rect">
            <a:avLst/>
          </a:prstGeom>
        </p:spPr>
      </p:pic>
      <p:pic>
        <p:nvPicPr>
          <p:cNvPr id="11" name="Picture 10">
            <a:extLst>
              <a:ext uri="{FF2B5EF4-FFF2-40B4-BE49-F238E27FC236}">
                <a16:creationId xmlns:a16="http://schemas.microsoft.com/office/drawing/2014/main" id="{AC529F5C-77BA-BBDE-0A2D-23D77CBB846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45858" y="776305"/>
            <a:ext cx="2115464" cy="1496187"/>
          </a:xfrm>
          <a:prstGeom prst="rect">
            <a:avLst/>
          </a:prstGeom>
        </p:spPr>
      </p:pic>
      <p:pic>
        <p:nvPicPr>
          <p:cNvPr id="34" name="Picture 33">
            <a:extLst>
              <a:ext uri="{FF2B5EF4-FFF2-40B4-BE49-F238E27FC236}">
                <a16:creationId xmlns:a16="http://schemas.microsoft.com/office/drawing/2014/main" id="{33489BE2-6DF0-7EA1-3E48-9158D8A7A53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69690" y="2059839"/>
            <a:ext cx="2115464" cy="1496187"/>
          </a:xfrm>
          <a:prstGeom prst="rect">
            <a:avLst/>
          </a:prstGeom>
        </p:spPr>
      </p:pic>
      <p:pic>
        <p:nvPicPr>
          <p:cNvPr id="52" name="Picture 51">
            <a:extLst>
              <a:ext uri="{FF2B5EF4-FFF2-40B4-BE49-F238E27FC236}">
                <a16:creationId xmlns:a16="http://schemas.microsoft.com/office/drawing/2014/main" id="{A6DB35BA-0985-8148-D4DB-4585AD386DE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53684" y="3322832"/>
            <a:ext cx="2115464" cy="1496187"/>
          </a:xfrm>
          <a:prstGeom prst="rect">
            <a:avLst/>
          </a:prstGeom>
        </p:spPr>
      </p:pic>
      <p:pic>
        <p:nvPicPr>
          <p:cNvPr id="6" name="Picture 5">
            <a:extLst>
              <a:ext uri="{FF2B5EF4-FFF2-40B4-BE49-F238E27FC236}">
                <a16:creationId xmlns:a16="http://schemas.microsoft.com/office/drawing/2014/main" id="{FC14EBD9-6920-5152-5C00-9976241AC3A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18401" y="769901"/>
            <a:ext cx="2115464" cy="1496187"/>
          </a:xfrm>
          <a:prstGeom prst="rect">
            <a:avLst/>
          </a:prstGeom>
        </p:spPr>
      </p:pic>
      <p:pic>
        <p:nvPicPr>
          <p:cNvPr id="31" name="Picture 30">
            <a:extLst>
              <a:ext uri="{FF2B5EF4-FFF2-40B4-BE49-F238E27FC236}">
                <a16:creationId xmlns:a16="http://schemas.microsoft.com/office/drawing/2014/main" id="{19FDE2A2-AA97-AE5F-CD3C-C159694A555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42015" y="2036411"/>
            <a:ext cx="2115464" cy="1496187"/>
          </a:xfrm>
          <a:prstGeom prst="rect">
            <a:avLst/>
          </a:prstGeom>
        </p:spPr>
      </p:pic>
      <p:pic>
        <p:nvPicPr>
          <p:cNvPr id="50" name="Picture 49">
            <a:extLst>
              <a:ext uri="{FF2B5EF4-FFF2-40B4-BE49-F238E27FC236}">
                <a16:creationId xmlns:a16="http://schemas.microsoft.com/office/drawing/2014/main" id="{9E04E25D-D4E9-BC42-D470-E64333761CB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23543" y="3306091"/>
            <a:ext cx="2115464" cy="1496187"/>
          </a:xfrm>
          <a:prstGeom prst="rect">
            <a:avLst/>
          </a:prstGeom>
        </p:spPr>
      </p:pic>
      <p:pic>
        <p:nvPicPr>
          <p:cNvPr id="3" name="Picture 2">
            <a:extLst>
              <a:ext uri="{FF2B5EF4-FFF2-40B4-BE49-F238E27FC236}">
                <a16:creationId xmlns:a16="http://schemas.microsoft.com/office/drawing/2014/main" id="{005B7DF8-FEEF-A9CA-EEB5-C450C039DC1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607" y="798452"/>
            <a:ext cx="2115464" cy="1496187"/>
          </a:xfrm>
          <a:prstGeom prst="rect">
            <a:avLst/>
          </a:prstGeom>
        </p:spPr>
      </p:pic>
      <p:pic>
        <p:nvPicPr>
          <p:cNvPr id="28" name="Picture 27">
            <a:extLst>
              <a:ext uri="{FF2B5EF4-FFF2-40B4-BE49-F238E27FC236}">
                <a16:creationId xmlns:a16="http://schemas.microsoft.com/office/drawing/2014/main" id="{AC940358-818C-9C49-44AE-52D7317C8BB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343" y="2053753"/>
            <a:ext cx="2115464" cy="1496187"/>
          </a:xfrm>
          <a:prstGeom prst="rect">
            <a:avLst/>
          </a:prstGeom>
        </p:spPr>
      </p:pic>
      <p:pic>
        <p:nvPicPr>
          <p:cNvPr id="48" name="Picture 47">
            <a:extLst>
              <a:ext uri="{FF2B5EF4-FFF2-40B4-BE49-F238E27FC236}">
                <a16:creationId xmlns:a16="http://schemas.microsoft.com/office/drawing/2014/main" id="{E85A66D4-9E84-AC62-0637-83B517BEB9A4}"/>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298" y="3316746"/>
            <a:ext cx="2115464" cy="1496187"/>
          </a:xfrm>
          <a:prstGeom prst="rect">
            <a:avLst/>
          </a:prstGeom>
        </p:spPr>
      </p:pic>
      <p:pic>
        <p:nvPicPr>
          <p:cNvPr id="65" name="Picture 64">
            <a:extLst>
              <a:ext uri="{FF2B5EF4-FFF2-40B4-BE49-F238E27FC236}">
                <a16:creationId xmlns:a16="http://schemas.microsoft.com/office/drawing/2014/main" id="{CCD8A91C-84E6-A21C-EC7F-5AF535ADEC0D}"/>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607" y="4565914"/>
            <a:ext cx="2115464" cy="1496187"/>
          </a:xfrm>
          <a:prstGeom prst="rect">
            <a:avLst/>
          </a:prstGeom>
        </p:spPr>
      </p:pic>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extBox 9">
            <a:extLst>
              <a:ext uri="{FF2B5EF4-FFF2-40B4-BE49-F238E27FC236}">
                <a16:creationId xmlns:a16="http://schemas.microsoft.com/office/drawing/2014/main" id="{44177EAA-E701-8DE5-C109-4FD223D0C09A}"/>
              </a:ext>
            </a:extLst>
          </p:cNvPr>
          <p:cNvSpPr txBox="1"/>
          <p:nvPr/>
        </p:nvSpPr>
        <p:spPr>
          <a:xfrm>
            <a:off x="341146"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2001</a:t>
            </a:r>
          </a:p>
        </p:txBody>
      </p:sp>
      <p:sp>
        <p:nvSpPr>
          <p:cNvPr id="30" name="TextBox 29">
            <a:extLst>
              <a:ext uri="{FF2B5EF4-FFF2-40B4-BE49-F238E27FC236}">
                <a16:creationId xmlns:a16="http://schemas.microsoft.com/office/drawing/2014/main" id="{D00C03CD-477B-8238-18FB-12CD2E10CCEA}"/>
              </a:ext>
            </a:extLst>
          </p:cNvPr>
          <p:cNvSpPr txBox="1"/>
          <p:nvPr/>
        </p:nvSpPr>
        <p:spPr>
          <a:xfrm>
            <a:off x="2373117" y="81010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2002</a:t>
            </a:r>
          </a:p>
        </p:txBody>
      </p:sp>
      <p:sp>
        <p:nvSpPr>
          <p:cNvPr id="33" name="TextBox 32">
            <a:extLst>
              <a:ext uri="{FF2B5EF4-FFF2-40B4-BE49-F238E27FC236}">
                <a16:creationId xmlns:a16="http://schemas.microsoft.com/office/drawing/2014/main" id="{F76C8618-0FE0-0D52-6004-897E2C34ECFC}"/>
              </a:ext>
            </a:extLst>
          </p:cNvPr>
          <p:cNvSpPr txBox="1"/>
          <p:nvPr/>
        </p:nvSpPr>
        <p:spPr>
          <a:xfrm>
            <a:off x="6425686" y="80782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2004</a:t>
            </a:r>
          </a:p>
        </p:txBody>
      </p:sp>
      <p:sp>
        <p:nvSpPr>
          <p:cNvPr id="36" name="TextBox 35">
            <a:extLst>
              <a:ext uri="{FF2B5EF4-FFF2-40B4-BE49-F238E27FC236}">
                <a16:creationId xmlns:a16="http://schemas.microsoft.com/office/drawing/2014/main" id="{A2FFDCFD-14FB-9A05-7DB6-DD5937190CC5}"/>
              </a:ext>
            </a:extLst>
          </p:cNvPr>
          <p:cNvSpPr txBox="1"/>
          <p:nvPr/>
        </p:nvSpPr>
        <p:spPr>
          <a:xfrm>
            <a:off x="4397403"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2003</a:t>
            </a:r>
          </a:p>
        </p:txBody>
      </p:sp>
      <p:sp>
        <p:nvSpPr>
          <p:cNvPr id="39" name="TextBox 38">
            <a:extLst>
              <a:ext uri="{FF2B5EF4-FFF2-40B4-BE49-F238E27FC236}">
                <a16:creationId xmlns:a16="http://schemas.microsoft.com/office/drawing/2014/main" id="{BD6C76F6-EA71-C5CC-DFD3-EC692B004684}"/>
              </a:ext>
            </a:extLst>
          </p:cNvPr>
          <p:cNvSpPr txBox="1"/>
          <p:nvPr/>
        </p:nvSpPr>
        <p:spPr>
          <a:xfrm>
            <a:off x="8418830"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2005</a:t>
            </a:r>
          </a:p>
        </p:txBody>
      </p:sp>
      <p:sp>
        <p:nvSpPr>
          <p:cNvPr id="47" name="TextBox 46">
            <a:extLst>
              <a:ext uri="{FF2B5EF4-FFF2-40B4-BE49-F238E27FC236}">
                <a16:creationId xmlns:a16="http://schemas.microsoft.com/office/drawing/2014/main" id="{80FB075B-98C3-A9B4-08FD-4323249D858D}"/>
              </a:ext>
            </a:extLst>
          </p:cNvPr>
          <p:cNvSpPr txBox="1"/>
          <p:nvPr/>
        </p:nvSpPr>
        <p:spPr>
          <a:xfrm>
            <a:off x="10489628" y="8171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2006</a:t>
            </a:r>
          </a:p>
        </p:txBody>
      </p:sp>
      <p:sp>
        <p:nvSpPr>
          <p:cNvPr id="57" name="TextBox 56">
            <a:extLst>
              <a:ext uri="{FF2B5EF4-FFF2-40B4-BE49-F238E27FC236}">
                <a16:creationId xmlns:a16="http://schemas.microsoft.com/office/drawing/2014/main" id="{2DDD9C5E-67E8-BC7A-4C18-6FC37A01FD96}"/>
              </a:ext>
            </a:extLst>
          </p:cNvPr>
          <p:cNvSpPr txBox="1"/>
          <p:nvPr/>
        </p:nvSpPr>
        <p:spPr>
          <a:xfrm>
            <a:off x="333728"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2007</a:t>
            </a:r>
          </a:p>
        </p:txBody>
      </p:sp>
      <p:sp>
        <p:nvSpPr>
          <p:cNvPr id="60" name="TextBox 59">
            <a:extLst>
              <a:ext uri="{FF2B5EF4-FFF2-40B4-BE49-F238E27FC236}">
                <a16:creationId xmlns:a16="http://schemas.microsoft.com/office/drawing/2014/main" id="{C1256C5F-1E35-0EB1-2AD6-ADE799D994F6}"/>
              </a:ext>
            </a:extLst>
          </p:cNvPr>
          <p:cNvSpPr txBox="1"/>
          <p:nvPr/>
        </p:nvSpPr>
        <p:spPr>
          <a:xfrm>
            <a:off x="2386005" y="208878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2008</a:t>
            </a:r>
          </a:p>
        </p:txBody>
      </p:sp>
      <p:sp>
        <p:nvSpPr>
          <p:cNvPr id="63" name="TextBox 62">
            <a:extLst>
              <a:ext uri="{FF2B5EF4-FFF2-40B4-BE49-F238E27FC236}">
                <a16:creationId xmlns:a16="http://schemas.microsoft.com/office/drawing/2014/main" id="{F24C90BB-03E6-BE3C-6DDF-885A91B862EC}"/>
              </a:ext>
            </a:extLst>
          </p:cNvPr>
          <p:cNvSpPr txBox="1"/>
          <p:nvPr/>
        </p:nvSpPr>
        <p:spPr>
          <a:xfrm>
            <a:off x="4394063" y="207119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2009</a:t>
            </a:r>
          </a:p>
        </p:txBody>
      </p:sp>
      <p:sp>
        <p:nvSpPr>
          <p:cNvPr id="66" name="TextBox 65">
            <a:extLst>
              <a:ext uri="{FF2B5EF4-FFF2-40B4-BE49-F238E27FC236}">
                <a16:creationId xmlns:a16="http://schemas.microsoft.com/office/drawing/2014/main" id="{BAFD8D3B-DA75-819D-8334-A858F192F4AC}"/>
              </a:ext>
            </a:extLst>
          </p:cNvPr>
          <p:cNvSpPr txBox="1"/>
          <p:nvPr/>
        </p:nvSpPr>
        <p:spPr>
          <a:xfrm>
            <a:off x="643676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2010</a:t>
            </a:r>
          </a:p>
        </p:txBody>
      </p:sp>
      <p:sp>
        <p:nvSpPr>
          <p:cNvPr id="69" name="TextBox 68">
            <a:extLst>
              <a:ext uri="{FF2B5EF4-FFF2-40B4-BE49-F238E27FC236}">
                <a16:creationId xmlns:a16="http://schemas.microsoft.com/office/drawing/2014/main" id="{068CE9CE-6708-2AFA-124A-46512C43AF6C}"/>
              </a:ext>
            </a:extLst>
          </p:cNvPr>
          <p:cNvSpPr txBox="1"/>
          <p:nvPr/>
        </p:nvSpPr>
        <p:spPr>
          <a:xfrm>
            <a:off x="845861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2011</a:t>
            </a:r>
          </a:p>
        </p:txBody>
      </p:sp>
      <p:sp>
        <p:nvSpPr>
          <p:cNvPr id="74" name="TextBox 73">
            <a:extLst>
              <a:ext uri="{FF2B5EF4-FFF2-40B4-BE49-F238E27FC236}">
                <a16:creationId xmlns:a16="http://schemas.microsoft.com/office/drawing/2014/main" id="{1BC05843-7318-92F4-8F39-2FD33B03C7ED}"/>
              </a:ext>
            </a:extLst>
          </p:cNvPr>
          <p:cNvSpPr txBox="1"/>
          <p:nvPr/>
        </p:nvSpPr>
        <p:spPr>
          <a:xfrm>
            <a:off x="10459853"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2012</a:t>
            </a:r>
          </a:p>
        </p:txBody>
      </p:sp>
      <p:sp>
        <p:nvSpPr>
          <p:cNvPr id="77" name="TextBox 76">
            <a:extLst>
              <a:ext uri="{FF2B5EF4-FFF2-40B4-BE49-F238E27FC236}">
                <a16:creationId xmlns:a16="http://schemas.microsoft.com/office/drawing/2014/main" id="{68A91EF9-6BE8-0752-5149-BBC13468CEDB}"/>
              </a:ext>
            </a:extLst>
          </p:cNvPr>
          <p:cNvSpPr txBox="1"/>
          <p:nvPr/>
        </p:nvSpPr>
        <p:spPr>
          <a:xfrm>
            <a:off x="323427" y="333147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2013</a:t>
            </a:r>
          </a:p>
        </p:txBody>
      </p:sp>
      <p:sp>
        <p:nvSpPr>
          <p:cNvPr id="98" name="TextBox 97">
            <a:extLst>
              <a:ext uri="{FF2B5EF4-FFF2-40B4-BE49-F238E27FC236}">
                <a16:creationId xmlns:a16="http://schemas.microsoft.com/office/drawing/2014/main" id="{4B73C90A-8D46-5A57-8489-7D69B34F80A9}"/>
              </a:ext>
            </a:extLst>
          </p:cNvPr>
          <p:cNvSpPr txBox="1"/>
          <p:nvPr/>
        </p:nvSpPr>
        <p:spPr>
          <a:xfrm>
            <a:off x="2356346" y="3344836"/>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2014</a:t>
            </a:r>
          </a:p>
        </p:txBody>
      </p:sp>
      <p:sp>
        <p:nvSpPr>
          <p:cNvPr id="99" name="TextBox 98">
            <a:extLst>
              <a:ext uri="{FF2B5EF4-FFF2-40B4-BE49-F238E27FC236}">
                <a16:creationId xmlns:a16="http://schemas.microsoft.com/office/drawing/2014/main" id="{40B5D118-759B-630D-5195-B2C2A69A4893}"/>
              </a:ext>
            </a:extLst>
          </p:cNvPr>
          <p:cNvSpPr txBox="1"/>
          <p:nvPr/>
        </p:nvSpPr>
        <p:spPr>
          <a:xfrm>
            <a:off x="4393810"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2015</a:t>
            </a:r>
          </a:p>
        </p:txBody>
      </p:sp>
      <p:sp>
        <p:nvSpPr>
          <p:cNvPr id="100" name="TextBox 99">
            <a:extLst>
              <a:ext uri="{FF2B5EF4-FFF2-40B4-BE49-F238E27FC236}">
                <a16:creationId xmlns:a16="http://schemas.microsoft.com/office/drawing/2014/main" id="{4ADCD40F-39CF-28F0-87B8-3AF63BC17471}"/>
              </a:ext>
            </a:extLst>
          </p:cNvPr>
          <p:cNvSpPr txBox="1"/>
          <p:nvPr/>
        </p:nvSpPr>
        <p:spPr>
          <a:xfrm>
            <a:off x="6416601" y="334996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2016</a:t>
            </a:r>
          </a:p>
        </p:txBody>
      </p:sp>
      <p:sp>
        <p:nvSpPr>
          <p:cNvPr id="101" name="TextBox 100">
            <a:extLst>
              <a:ext uri="{FF2B5EF4-FFF2-40B4-BE49-F238E27FC236}">
                <a16:creationId xmlns:a16="http://schemas.microsoft.com/office/drawing/2014/main" id="{04F61A2F-DFA8-0B32-9129-4C7DA19B23D9}"/>
              </a:ext>
            </a:extLst>
          </p:cNvPr>
          <p:cNvSpPr txBox="1"/>
          <p:nvPr/>
        </p:nvSpPr>
        <p:spPr>
          <a:xfrm>
            <a:off x="8418830" y="336882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2017</a:t>
            </a:r>
          </a:p>
        </p:txBody>
      </p:sp>
      <p:sp>
        <p:nvSpPr>
          <p:cNvPr id="102" name="TextBox 101">
            <a:extLst>
              <a:ext uri="{FF2B5EF4-FFF2-40B4-BE49-F238E27FC236}">
                <a16:creationId xmlns:a16="http://schemas.microsoft.com/office/drawing/2014/main" id="{B8E3E8AD-C851-E169-0735-EF6F2A0DFDAC}"/>
              </a:ext>
            </a:extLst>
          </p:cNvPr>
          <p:cNvSpPr txBox="1"/>
          <p:nvPr/>
        </p:nvSpPr>
        <p:spPr>
          <a:xfrm>
            <a:off x="10459853"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2018</a:t>
            </a:r>
          </a:p>
        </p:txBody>
      </p:sp>
      <p:sp>
        <p:nvSpPr>
          <p:cNvPr id="62" name="Text Box 116">
            <a:extLst>
              <a:ext uri="{FF2B5EF4-FFF2-40B4-BE49-F238E27FC236}">
                <a16:creationId xmlns:a16="http://schemas.microsoft.com/office/drawing/2014/main" id="{55631DDD-98BB-5CD2-D8C6-892C9EB5F33B}"/>
              </a:ext>
            </a:extLst>
          </p:cNvPr>
          <p:cNvSpPr txBox="1">
            <a:spLocks noChangeArrowheads="1"/>
          </p:cNvSpPr>
          <p:nvPr/>
        </p:nvSpPr>
        <p:spPr bwMode="auto">
          <a:xfrm>
            <a:off x="0" y="0"/>
            <a:ext cx="121919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en-US" sz="2400" b="1" dirty="0">
                <a:latin typeface="Palatino Linotype" pitchFamily="18" charset="0"/>
              </a:rPr>
              <a:t>Observed versus expected number of tags recaptured by recapture year</a:t>
            </a:r>
            <a:endParaRPr lang="fr-FR" sz="2400" b="1" dirty="0">
              <a:latin typeface="Palatino Linotype" pitchFamily="18" charset="0"/>
            </a:endParaRPr>
          </a:p>
        </p:txBody>
      </p:sp>
      <p:sp>
        <p:nvSpPr>
          <p:cNvPr id="40" name="Espace réservé du contenu 2">
            <a:extLst>
              <a:ext uri="{FF2B5EF4-FFF2-40B4-BE49-F238E27FC236}">
                <a16:creationId xmlns:a16="http://schemas.microsoft.com/office/drawing/2014/main" id="{5C293B84-E59E-227B-D280-E80B0B1858B1}"/>
              </a:ext>
            </a:extLst>
          </p:cNvPr>
          <p:cNvSpPr txBox="1">
            <a:spLocks/>
          </p:cNvSpPr>
          <p:nvPr/>
        </p:nvSpPr>
        <p:spPr>
          <a:xfrm>
            <a:off x="2270804" y="5105501"/>
            <a:ext cx="8732662" cy="618652"/>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800" i="0" u="none" strike="noStrike" baseline="0" dirty="0">
                <a:latin typeface="Times New Roman" panose="02020603050405020304" pitchFamily="18" charset="0"/>
              </a:rPr>
              <a:t>Observed versus expected number of tags recaptured by </a:t>
            </a:r>
            <a:r>
              <a:rPr lang="en-US" sz="1800" dirty="0">
                <a:latin typeface="Times New Roman" panose="02020603050405020304" pitchFamily="18" charset="0"/>
              </a:rPr>
              <a:t>tag recapture year for each </a:t>
            </a:r>
            <a:r>
              <a:rPr lang="en-US" sz="1800" i="0" u="none" strike="noStrike" baseline="0" dirty="0">
                <a:latin typeface="Times New Roman" panose="02020603050405020304" pitchFamily="18" charset="0"/>
              </a:rPr>
              <a:t>tag release year</a:t>
            </a:r>
            <a:endParaRPr lang="en-US" sz="1800" dirty="0">
              <a:latin typeface="Times New Roman" panose="02020603050405020304" pitchFamily="18" charset="0"/>
              <a:cs typeface="Times New Roman" panose="02020603050405020304" pitchFamily="18" charset="0"/>
            </a:endParaRPr>
          </a:p>
        </p:txBody>
      </p:sp>
      <p:sp>
        <p:nvSpPr>
          <p:cNvPr id="75" name="TextBox 74">
            <a:extLst>
              <a:ext uri="{FF2B5EF4-FFF2-40B4-BE49-F238E27FC236}">
                <a16:creationId xmlns:a16="http://schemas.microsoft.com/office/drawing/2014/main" id="{AFFE6E22-D788-ADC3-4F49-5E2FF61B666A}"/>
              </a:ext>
            </a:extLst>
          </p:cNvPr>
          <p:cNvSpPr txBox="1"/>
          <p:nvPr/>
        </p:nvSpPr>
        <p:spPr>
          <a:xfrm>
            <a:off x="314916" y="457631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2019</a:t>
            </a:r>
          </a:p>
        </p:txBody>
      </p:sp>
      <p:sp>
        <p:nvSpPr>
          <p:cNvPr id="2" name="Rectangle 1">
            <a:extLst>
              <a:ext uri="{FF2B5EF4-FFF2-40B4-BE49-F238E27FC236}">
                <a16:creationId xmlns:a16="http://schemas.microsoft.com/office/drawing/2014/main" id="{A61BBC2B-6DB4-7E04-4806-57FB9748DCD2}"/>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56239546-C07E-5ACE-FD98-5A292818B4D5}"/>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874289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7ECED0-8380-11AA-E8FE-6A192BD4B6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2105" y="790236"/>
            <a:ext cx="2115464" cy="1496187"/>
          </a:xfrm>
          <a:prstGeom prst="rect">
            <a:avLst/>
          </a:prstGeom>
        </p:spPr>
      </p:pic>
      <p:pic>
        <p:nvPicPr>
          <p:cNvPr id="20" name="Picture 19">
            <a:extLst>
              <a:ext uri="{FF2B5EF4-FFF2-40B4-BE49-F238E27FC236}">
                <a16:creationId xmlns:a16="http://schemas.microsoft.com/office/drawing/2014/main" id="{8F6B494C-6AAE-CD01-D603-795E681773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2105" y="2064672"/>
            <a:ext cx="2115464" cy="1496187"/>
          </a:xfrm>
          <a:prstGeom prst="rect">
            <a:avLst/>
          </a:prstGeom>
        </p:spPr>
      </p:pic>
      <p:pic>
        <p:nvPicPr>
          <p:cNvPr id="19" name="Picture 18">
            <a:extLst>
              <a:ext uri="{FF2B5EF4-FFF2-40B4-BE49-F238E27FC236}">
                <a16:creationId xmlns:a16="http://schemas.microsoft.com/office/drawing/2014/main" id="{8B9524A1-3FA9-13F4-0835-3CB105E4A4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4506" y="3331472"/>
            <a:ext cx="2115464" cy="1496187"/>
          </a:xfrm>
          <a:prstGeom prst="rect">
            <a:avLst/>
          </a:prstGeom>
        </p:spPr>
      </p:pic>
      <p:pic>
        <p:nvPicPr>
          <p:cNvPr id="18" name="Picture 17">
            <a:extLst>
              <a:ext uri="{FF2B5EF4-FFF2-40B4-BE49-F238E27FC236}">
                <a16:creationId xmlns:a16="http://schemas.microsoft.com/office/drawing/2014/main" id="{958D4AAE-5455-50BA-CE49-3F7F6B6FD5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09840" y="790237"/>
            <a:ext cx="2115464" cy="1496187"/>
          </a:xfrm>
          <a:prstGeom prst="rect">
            <a:avLst/>
          </a:prstGeom>
        </p:spPr>
      </p:pic>
      <p:pic>
        <p:nvPicPr>
          <p:cNvPr id="13" name="Picture 12">
            <a:extLst>
              <a:ext uri="{FF2B5EF4-FFF2-40B4-BE49-F238E27FC236}">
                <a16:creationId xmlns:a16="http://schemas.microsoft.com/office/drawing/2014/main" id="{7A7A868C-71C4-43BD-C8C6-6706F34DB9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04430" y="2052645"/>
            <a:ext cx="2115464" cy="1496187"/>
          </a:xfrm>
          <a:prstGeom prst="rect">
            <a:avLst/>
          </a:prstGeom>
        </p:spPr>
      </p:pic>
      <p:pic>
        <p:nvPicPr>
          <p:cNvPr id="16" name="Picture 15">
            <a:extLst>
              <a:ext uri="{FF2B5EF4-FFF2-40B4-BE49-F238E27FC236}">
                <a16:creationId xmlns:a16="http://schemas.microsoft.com/office/drawing/2014/main" id="{93D04837-1AF9-A2D2-0CD3-4D8178B5DD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9840" y="3324700"/>
            <a:ext cx="2115464" cy="1496187"/>
          </a:xfrm>
          <a:prstGeom prst="rect">
            <a:avLst/>
          </a:prstGeom>
        </p:spPr>
      </p:pic>
      <p:pic>
        <p:nvPicPr>
          <p:cNvPr id="15" name="Picture 14">
            <a:extLst>
              <a:ext uri="{FF2B5EF4-FFF2-40B4-BE49-F238E27FC236}">
                <a16:creationId xmlns:a16="http://schemas.microsoft.com/office/drawing/2014/main" id="{D422E620-C5BB-BCCA-222E-E37046D6C20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82383" y="782017"/>
            <a:ext cx="2115464" cy="1496187"/>
          </a:xfrm>
          <a:prstGeom prst="rect">
            <a:avLst/>
          </a:prstGeom>
        </p:spPr>
      </p:pic>
      <p:pic>
        <p:nvPicPr>
          <p:cNvPr id="4" name="Picture 3">
            <a:extLst>
              <a:ext uri="{FF2B5EF4-FFF2-40B4-BE49-F238E27FC236}">
                <a16:creationId xmlns:a16="http://schemas.microsoft.com/office/drawing/2014/main" id="{955A1271-A348-F20F-EEF1-F5EB0EBC5DF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91593" y="2046286"/>
            <a:ext cx="2115464" cy="1496187"/>
          </a:xfrm>
          <a:prstGeom prst="rect">
            <a:avLst/>
          </a:prstGeom>
        </p:spPr>
      </p:pic>
      <p:pic>
        <p:nvPicPr>
          <p:cNvPr id="42" name="Picture 41">
            <a:extLst>
              <a:ext uri="{FF2B5EF4-FFF2-40B4-BE49-F238E27FC236}">
                <a16:creationId xmlns:a16="http://schemas.microsoft.com/office/drawing/2014/main" id="{4DD26EE3-07FD-04BD-325E-1DDB79D39BD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78367" y="3302919"/>
            <a:ext cx="2115464" cy="1496187"/>
          </a:xfrm>
          <a:prstGeom prst="rect">
            <a:avLst/>
          </a:prstGeom>
        </p:spPr>
      </p:pic>
      <p:pic>
        <p:nvPicPr>
          <p:cNvPr id="11" name="Picture 10">
            <a:extLst>
              <a:ext uri="{FF2B5EF4-FFF2-40B4-BE49-F238E27FC236}">
                <a16:creationId xmlns:a16="http://schemas.microsoft.com/office/drawing/2014/main" id="{45DFB063-638A-A1C6-714A-978D6D710E8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49505" y="785036"/>
            <a:ext cx="2115464" cy="1496187"/>
          </a:xfrm>
          <a:prstGeom prst="rect">
            <a:avLst/>
          </a:prstGeom>
        </p:spPr>
      </p:pic>
      <p:pic>
        <p:nvPicPr>
          <p:cNvPr id="31" name="Picture 30">
            <a:extLst>
              <a:ext uri="{FF2B5EF4-FFF2-40B4-BE49-F238E27FC236}">
                <a16:creationId xmlns:a16="http://schemas.microsoft.com/office/drawing/2014/main" id="{D2420DF7-56EA-5B4B-EEE9-87842C46219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61352" y="2055613"/>
            <a:ext cx="2115464" cy="1496187"/>
          </a:xfrm>
          <a:prstGeom prst="rect">
            <a:avLst/>
          </a:prstGeom>
        </p:spPr>
      </p:pic>
      <p:pic>
        <p:nvPicPr>
          <p:cNvPr id="38" name="Picture 37">
            <a:extLst>
              <a:ext uri="{FF2B5EF4-FFF2-40B4-BE49-F238E27FC236}">
                <a16:creationId xmlns:a16="http://schemas.microsoft.com/office/drawing/2014/main" id="{56168D69-A3AB-F1E5-957F-877D0F174BE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44175" y="3318606"/>
            <a:ext cx="2115464" cy="1496187"/>
          </a:xfrm>
          <a:prstGeom prst="rect">
            <a:avLst/>
          </a:prstGeom>
        </p:spPr>
      </p:pic>
      <p:pic>
        <p:nvPicPr>
          <p:cNvPr id="6" name="Picture 5">
            <a:extLst>
              <a:ext uri="{FF2B5EF4-FFF2-40B4-BE49-F238E27FC236}">
                <a16:creationId xmlns:a16="http://schemas.microsoft.com/office/drawing/2014/main" id="{B9F701B3-3985-9308-530F-8AFAE4DC227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22048" y="785375"/>
            <a:ext cx="2115464" cy="1496187"/>
          </a:xfrm>
          <a:prstGeom prst="rect">
            <a:avLst/>
          </a:prstGeom>
        </p:spPr>
      </p:pic>
      <p:pic>
        <p:nvPicPr>
          <p:cNvPr id="28" name="Picture 27">
            <a:extLst>
              <a:ext uri="{FF2B5EF4-FFF2-40B4-BE49-F238E27FC236}">
                <a16:creationId xmlns:a16="http://schemas.microsoft.com/office/drawing/2014/main" id="{023C4ACC-A35D-B085-9FC8-E0EBD507AF3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31609" y="2050144"/>
            <a:ext cx="2115464" cy="1496187"/>
          </a:xfrm>
          <a:prstGeom prst="rect">
            <a:avLst/>
          </a:prstGeom>
        </p:spPr>
      </p:pic>
      <p:pic>
        <p:nvPicPr>
          <p:cNvPr id="35" name="Picture 34">
            <a:extLst>
              <a:ext uri="{FF2B5EF4-FFF2-40B4-BE49-F238E27FC236}">
                <a16:creationId xmlns:a16="http://schemas.microsoft.com/office/drawing/2014/main" id="{EB345E8A-20D9-D4EB-9315-28454022A9B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36372" y="3323950"/>
            <a:ext cx="2115464" cy="1496187"/>
          </a:xfrm>
          <a:prstGeom prst="rect">
            <a:avLst/>
          </a:prstGeom>
        </p:spPr>
      </p:pic>
      <p:pic>
        <p:nvPicPr>
          <p:cNvPr id="3" name="Picture 2">
            <a:extLst>
              <a:ext uri="{FF2B5EF4-FFF2-40B4-BE49-F238E27FC236}">
                <a16:creationId xmlns:a16="http://schemas.microsoft.com/office/drawing/2014/main" id="{E7300E9B-24D5-EE01-2A7C-9742485C73D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0" y="774818"/>
            <a:ext cx="2115464" cy="1496187"/>
          </a:xfrm>
          <a:prstGeom prst="rect">
            <a:avLst/>
          </a:prstGeom>
        </p:spPr>
      </p:pic>
      <p:pic>
        <p:nvPicPr>
          <p:cNvPr id="25" name="Picture 24">
            <a:extLst>
              <a:ext uri="{FF2B5EF4-FFF2-40B4-BE49-F238E27FC236}">
                <a16:creationId xmlns:a16="http://schemas.microsoft.com/office/drawing/2014/main" id="{B19F7979-C203-7CDC-4F96-36E72CA5368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217" y="2050483"/>
            <a:ext cx="2115464" cy="1496187"/>
          </a:xfrm>
          <a:prstGeom prst="rect">
            <a:avLst/>
          </a:prstGeom>
        </p:spPr>
      </p:pic>
      <p:pic>
        <p:nvPicPr>
          <p:cNvPr id="32" name="Picture 31">
            <a:extLst>
              <a:ext uri="{FF2B5EF4-FFF2-40B4-BE49-F238E27FC236}">
                <a16:creationId xmlns:a16="http://schemas.microsoft.com/office/drawing/2014/main" id="{3B648BBE-0FFA-D546-57A0-352D83BECDFD}"/>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5427" y="3302920"/>
            <a:ext cx="2115464" cy="1496187"/>
          </a:xfrm>
          <a:prstGeom prst="rect">
            <a:avLst/>
          </a:prstGeom>
        </p:spPr>
      </p:pic>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extBox 9">
            <a:extLst>
              <a:ext uri="{FF2B5EF4-FFF2-40B4-BE49-F238E27FC236}">
                <a16:creationId xmlns:a16="http://schemas.microsoft.com/office/drawing/2014/main" id="{44177EAA-E701-8DE5-C109-4FD223D0C09A}"/>
              </a:ext>
            </a:extLst>
          </p:cNvPr>
          <p:cNvSpPr txBox="1"/>
          <p:nvPr/>
        </p:nvSpPr>
        <p:spPr>
          <a:xfrm>
            <a:off x="341146"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2002</a:t>
            </a:r>
          </a:p>
        </p:txBody>
      </p:sp>
      <p:sp>
        <p:nvSpPr>
          <p:cNvPr id="30" name="TextBox 29">
            <a:extLst>
              <a:ext uri="{FF2B5EF4-FFF2-40B4-BE49-F238E27FC236}">
                <a16:creationId xmlns:a16="http://schemas.microsoft.com/office/drawing/2014/main" id="{D00C03CD-477B-8238-18FB-12CD2E10CCEA}"/>
              </a:ext>
            </a:extLst>
          </p:cNvPr>
          <p:cNvSpPr txBox="1"/>
          <p:nvPr/>
        </p:nvSpPr>
        <p:spPr>
          <a:xfrm>
            <a:off x="2373117" y="81010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2003</a:t>
            </a:r>
          </a:p>
        </p:txBody>
      </p:sp>
      <p:sp>
        <p:nvSpPr>
          <p:cNvPr id="33" name="TextBox 32">
            <a:extLst>
              <a:ext uri="{FF2B5EF4-FFF2-40B4-BE49-F238E27FC236}">
                <a16:creationId xmlns:a16="http://schemas.microsoft.com/office/drawing/2014/main" id="{F76C8618-0FE0-0D52-6004-897E2C34ECFC}"/>
              </a:ext>
            </a:extLst>
          </p:cNvPr>
          <p:cNvSpPr txBox="1"/>
          <p:nvPr/>
        </p:nvSpPr>
        <p:spPr>
          <a:xfrm>
            <a:off x="6425686" y="80782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2005</a:t>
            </a:r>
          </a:p>
        </p:txBody>
      </p:sp>
      <p:sp>
        <p:nvSpPr>
          <p:cNvPr id="36" name="TextBox 35">
            <a:extLst>
              <a:ext uri="{FF2B5EF4-FFF2-40B4-BE49-F238E27FC236}">
                <a16:creationId xmlns:a16="http://schemas.microsoft.com/office/drawing/2014/main" id="{A2FFDCFD-14FB-9A05-7DB6-DD5937190CC5}"/>
              </a:ext>
            </a:extLst>
          </p:cNvPr>
          <p:cNvSpPr txBox="1"/>
          <p:nvPr/>
        </p:nvSpPr>
        <p:spPr>
          <a:xfrm>
            <a:off x="4397403"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2004</a:t>
            </a:r>
          </a:p>
        </p:txBody>
      </p:sp>
      <p:sp>
        <p:nvSpPr>
          <p:cNvPr id="39" name="TextBox 38">
            <a:extLst>
              <a:ext uri="{FF2B5EF4-FFF2-40B4-BE49-F238E27FC236}">
                <a16:creationId xmlns:a16="http://schemas.microsoft.com/office/drawing/2014/main" id="{BD6C76F6-EA71-C5CC-DFD3-EC692B004684}"/>
              </a:ext>
            </a:extLst>
          </p:cNvPr>
          <p:cNvSpPr txBox="1"/>
          <p:nvPr/>
        </p:nvSpPr>
        <p:spPr>
          <a:xfrm>
            <a:off x="8418830"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2006</a:t>
            </a:r>
          </a:p>
        </p:txBody>
      </p:sp>
      <p:sp>
        <p:nvSpPr>
          <p:cNvPr id="47" name="TextBox 46">
            <a:extLst>
              <a:ext uri="{FF2B5EF4-FFF2-40B4-BE49-F238E27FC236}">
                <a16:creationId xmlns:a16="http://schemas.microsoft.com/office/drawing/2014/main" id="{80FB075B-98C3-A9B4-08FD-4323249D858D}"/>
              </a:ext>
            </a:extLst>
          </p:cNvPr>
          <p:cNvSpPr txBox="1"/>
          <p:nvPr/>
        </p:nvSpPr>
        <p:spPr>
          <a:xfrm>
            <a:off x="10489628" y="8171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2007</a:t>
            </a:r>
          </a:p>
        </p:txBody>
      </p:sp>
      <p:sp>
        <p:nvSpPr>
          <p:cNvPr id="57" name="TextBox 56">
            <a:extLst>
              <a:ext uri="{FF2B5EF4-FFF2-40B4-BE49-F238E27FC236}">
                <a16:creationId xmlns:a16="http://schemas.microsoft.com/office/drawing/2014/main" id="{2DDD9C5E-67E8-BC7A-4C18-6FC37A01FD96}"/>
              </a:ext>
            </a:extLst>
          </p:cNvPr>
          <p:cNvSpPr txBox="1"/>
          <p:nvPr/>
        </p:nvSpPr>
        <p:spPr>
          <a:xfrm>
            <a:off x="333728"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2008</a:t>
            </a:r>
          </a:p>
        </p:txBody>
      </p:sp>
      <p:sp>
        <p:nvSpPr>
          <p:cNvPr id="60" name="TextBox 59">
            <a:extLst>
              <a:ext uri="{FF2B5EF4-FFF2-40B4-BE49-F238E27FC236}">
                <a16:creationId xmlns:a16="http://schemas.microsoft.com/office/drawing/2014/main" id="{C1256C5F-1E35-0EB1-2AD6-ADE799D994F6}"/>
              </a:ext>
            </a:extLst>
          </p:cNvPr>
          <p:cNvSpPr txBox="1"/>
          <p:nvPr/>
        </p:nvSpPr>
        <p:spPr>
          <a:xfrm>
            <a:off x="2386005" y="208878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2009</a:t>
            </a:r>
          </a:p>
        </p:txBody>
      </p:sp>
      <p:sp>
        <p:nvSpPr>
          <p:cNvPr id="63" name="TextBox 62">
            <a:extLst>
              <a:ext uri="{FF2B5EF4-FFF2-40B4-BE49-F238E27FC236}">
                <a16:creationId xmlns:a16="http://schemas.microsoft.com/office/drawing/2014/main" id="{F24C90BB-03E6-BE3C-6DDF-885A91B862EC}"/>
              </a:ext>
            </a:extLst>
          </p:cNvPr>
          <p:cNvSpPr txBox="1"/>
          <p:nvPr/>
        </p:nvSpPr>
        <p:spPr>
          <a:xfrm>
            <a:off x="4394063" y="207119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2010</a:t>
            </a:r>
          </a:p>
        </p:txBody>
      </p:sp>
      <p:sp>
        <p:nvSpPr>
          <p:cNvPr id="66" name="TextBox 65">
            <a:extLst>
              <a:ext uri="{FF2B5EF4-FFF2-40B4-BE49-F238E27FC236}">
                <a16:creationId xmlns:a16="http://schemas.microsoft.com/office/drawing/2014/main" id="{BAFD8D3B-DA75-819D-8334-A858F192F4AC}"/>
              </a:ext>
            </a:extLst>
          </p:cNvPr>
          <p:cNvSpPr txBox="1"/>
          <p:nvPr/>
        </p:nvSpPr>
        <p:spPr>
          <a:xfrm>
            <a:off x="643676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2011</a:t>
            </a:r>
          </a:p>
        </p:txBody>
      </p:sp>
      <p:sp>
        <p:nvSpPr>
          <p:cNvPr id="69" name="TextBox 68">
            <a:extLst>
              <a:ext uri="{FF2B5EF4-FFF2-40B4-BE49-F238E27FC236}">
                <a16:creationId xmlns:a16="http://schemas.microsoft.com/office/drawing/2014/main" id="{068CE9CE-6708-2AFA-124A-46512C43AF6C}"/>
              </a:ext>
            </a:extLst>
          </p:cNvPr>
          <p:cNvSpPr txBox="1"/>
          <p:nvPr/>
        </p:nvSpPr>
        <p:spPr>
          <a:xfrm>
            <a:off x="845861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2012</a:t>
            </a:r>
          </a:p>
        </p:txBody>
      </p:sp>
      <p:sp>
        <p:nvSpPr>
          <p:cNvPr id="74" name="TextBox 73">
            <a:extLst>
              <a:ext uri="{FF2B5EF4-FFF2-40B4-BE49-F238E27FC236}">
                <a16:creationId xmlns:a16="http://schemas.microsoft.com/office/drawing/2014/main" id="{1BC05843-7318-92F4-8F39-2FD33B03C7ED}"/>
              </a:ext>
            </a:extLst>
          </p:cNvPr>
          <p:cNvSpPr txBox="1"/>
          <p:nvPr/>
        </p:nvSpPr>
        <p:spPr>
          <a:xfrm>
            <a:off x="10459853"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2013</a:t>
            </a:r>
          </a:p>
        </p:txBody>
      </p:sp>
      <p:sp>
        <p:nvSpPr>
          <p:cNvPr id="77" name="TextBox 76">
            <a:extLst>
              <a:ext uri="{FF2B5EF4-FFF2-40B4-BE49-F238E27FC236}">
                <a16:creationId xmlns:a16="http://schemas.microsoft.com/office/drawing/2014/main" id="{68A91EF9-6BE8-0752-5149-BBC13468CEDB}"/>
              </a:ext>
            </a:extLst>
          </p:cNvPr>
          <p:cNvSpPr txBox="1"/>
          <p:nvPr/>
        </p:nvSpPr>
        <p:spPr>
          <a:xfrm>
            <a:off x="323427" y="333147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2014</a:t>
            </a:r>
          </a:p>
        </p:txBody>
      </p:sp>
      <p:sp>
        <p:nvSpPr>
          <p:cNvPr id="98" name="TextBox 97">
            <a:extLst>
              <a:ext uri="{FF2B5EF4-FFF2-40B4-BE49-F238E27FC236}">
                <a16:creationId xmlns:a16="http://schemas.microsoft.com/office/drawing/2014/main" id="{4B73C90A-8D46-5A57-8489-7D69B34F80A9}"/>
              </a:ext>
            </a:extLst>
          </p:cNvPr>
          <p:cNvSpPr txBox="1"/>
          <p:nvPr/>
        </p:nvSpPr>
        <p:spPr>
          <a:xfrm>
            <a:off x="2356346" y="3344836"/>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2015</a:t>
            </a:r>
          </a:p>
        </p:txBody>
      </p:sp>
      <p:sp>
        <p:nvSpPr>
          <p:cNvPr id="99" name="TextBox 98">
            <a:extLst>
              <a:ext uri="{FF2B5EF4-FFF2-40B4-BE49-F238E27FC236}">
                <a16:creationId xmlns:a16="http://schemas.microsoft.com/office/drawing/2014/main" id="{40B5D118-759B-630D-5195-B2C2A69A4893}"/>
              </a:ext>
            </a:extLst>
          </p:cNvPr>
          <p:cNvSpPr txBox="1"/>
          <p:nvPr/>
        </p:nvSpPr>
        <p:spPr>
          <a:xfrm>
            <a:off x="4393810"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2016</a:t>
            </a:r>
          </a:p>
        </p:txBody>
      </p:sp>
      <p:sp>
        <p:nvSpPr>
          <p:cNvPr id="100" name="TextBox 99">
            <a:extLst>
              <a:ext uri="{FF2B5EF4-FFF2-40B4-BE49-F238E27FC236}">
                <a16:creationId xmlns:a16="http://schemas.microsoft.com/office/drawing/2014/main" id="{4ADCD40F-39CF-28F0-87B8-3AF63BC17471}"/>
              </a:ext>
            </a:extLst>
          </p:cNvPr>
          <p:cNvSpPr txBox="1"/>
          <p:nvPr/>
        </p:nvSpPr>
        <p:spPr>
          <a:xfrm>
            <a:off x="6416601" y="334996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2017</a:t>
            </a:r>
          </a:p>
        </p:txBody>
      </p:sp>
      <p:sp>
        <p:nvSpPr>
          <p:cNvPr id="101" name="TextBox 100">
            <a:extLst>
              <a:ext uri="{FF2B5EF4-FFF2-40B4-BE49-F238E27FC236}">
                <a16:creationId xmlns:a16="http://schemas.microsoft.com/office/drawing/2014/main" id="{04F61A2F-DFA8-0B32-9129-4C7DA19B23D9}"/>
              </a:ext>
            </a:extLst>
          </p:cNvPr>
          <p:cNvSpPr txBox="1"/>
          <p:nvPr/>
        </p:nvSpPr>
        <p:spPr>
          <a:xfrm>
            <a:off x="8418830" y="336882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2018</a:t>
            </a:r>
          </a:p>
        </p:txBody>
      </p:sp>
      <p:sp>
        <p:nvSpPr>
          <p:cNvPr id="102" name="TextBox 101">
            <a:extLst>
              <a:ext uri="{FF2B5EF4-FFF2-40B4-BE49-F238E27FC236}">
                <a16:creationId xmlns:a16="http://schemas.microsoft.com/office/drawing/2014/main" id="{B8E3E8AD-C851-E169-0735-EF6F2A0DFDAC}"/>
              </a:ext>
            </a:extLst>
          </p:cNvPr>
          <p:cNvSpPr txBox="1"/>
          <p:nvPr/>
        </p:nvSpPr>
        <p:spPr>
          <a:xfrm>
            <a:off x="10459853"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2019</a:t>
            </a:r>
          </a:p>
        </p:txBody>
      </p:sp>
      <p:sp>
        <p:nvSpPr>
          <p:cNvPr id="62" name="Text Box 116">
            <a:extLst>
              <a:ext uri="{FF2B5EF4-FFF2-40B4-BE49-F238E27FC236}">
                <a16:creationId xmlns:a16="http://schemas.microsoft.com/office/drawing/2014/main" id="{55631DDD-98BB-5CD2-D8C6-892C9EB5F33B}"/>
              </a:ext>
            </a:extLst>
          </p:cNvPr>
          <p:cNvSpPr txBox="1">
            <a:spLocks noChangeArrowheads="1"/>
          </p:cNvSpPr>
          <p:nvPr/>
        </p:nvSpPr>
        <p:spPr bwMode="auto">
          <a:xfrm>
            <a:off x="0" y="0"/>
            <a:ext cx="121919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en-US" sz="2400" b="1" dirty="0">
                <a:latin typeface="Palatino Linotype" pitchFamily="18" charset="0"/>
              </a:rPr>
              <a:t>Observed versus expected median ages of tag recaptures</a:t>
            </a:r>
            <a:endParaRPr lang="fr-FR" sz="2400" b="1" dirty="0">
              <a:latin typeface="Palatino Linotype" pitchFamily="18" charset="0"/>
            </a:endParaRPr>
          </a:p>
        </p:txBody>
      </p:sp>
      <p:sp>
        <p:nvSpPr>
          <p:cNvPr id="40" name="Espace réservé du contenu 2">
            <a:extLst>
              <a:ext uri="{FF2B5EF4-FFF2-40B4-BE49-F238E27FC236}">
                <a16:creationId xmlns:a16="http://schemas.microsoft.com/office/drawing/2014/main" id="{5C293B84-E59E-227B-D280-E80B0B1858B1}"/>
              </a:ext>
            </a:extLst>
          </p:cNvPr>
          <p:cNvSpPr txBox="1">
            <a:spLocks/>
          </p:cNvSpPr>
          <p:nvPr/>
        </p:nvSpPr>
        <p:spPr>
          <a:xfrm>
            <a:off x="2270804" y="5105501"/>
            <a:ext cx="8732662" cy="618652"/>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800" i="0" u="none" strike="noStrike" baseline="0" dirty="0">
                <a:latin typeface="Times New Roman" panose="02020603050405020304" pitchFamily="18" charset="0"/>
              </a:rPr>
              <a:t>Observed versus expected median ages of tag recaptures for each tag release year</a:t>
            </a:r>
            <a:endParaRPr lang="en-US" sz="18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1F7028E0-D671-10EB-739E-D143F4BC9F35}"/>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Rectangle 4">
            <a:extLst>
              <a:ext uri="{FF2B5EF4-FFF2-40B4-BE49-F238E27FC236}">
                <a16:creationId xmlns:a16="http://schemas.microsoft.com/office/drawing/2014/main" id="{F0B05CB8-7C12-AD1B-964D-2F63382609B9}"/>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820669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Ross </a:t>
            </a:r>
            <a:r>
              <a:rPr lang="fr-FR" sz="2600" b="1" dirty="0" err="1">
                <a:latin typeface="Palatino Linotype" pitchFamily="18" charset="0"/>
              </a:rPr>
              <a:t>Sea</a:t>
            </a:r>
            <a:r>
              <a:rPr lang="fr-FR" sz="2600" b="1" dirty="0">
                <a:latin typeface="Palatino Linotype" pitchFamily="18" charset="0"/>
              </a:rPr>
              <a:t> </a:t>
            </a:r>
            <a:r>
              <a:rPr lang="fr-FR" sz="2600" b="1" dirty="0" err="1">
                <a:latin typeface="Palatino Linotype" pitchFamily="18" charset="0"/>
              </a:rPr>
              <a:t>region</a:t>
            </a:r>
            <a:r>
              <a:rPr lang="fr-FR" sz="2600" b="1" dirty="0">
                <a:latin typeface="Palatino Linotype" pitchFamily="18" charset="0"/>
              </a:rPr>
              <a:t> </a:t>
            </a:r>
            <a:r>
              <a:rPr lang="fr-FR" sz="2600" b="1" dirty="0" err="1">
                <a:latin typeface="Palatino Linotype" pitchFamily="18" charset="0"/>
              </a:rPr>
              <a:t>Antarctic</a:t>
            </a:r>
            <a:r>
              <a:rPr lang="fr-FR" sz="2600" b="1" dirty="0">
                <a:latin typeface="Palatino Linotype" pitchFamily="18" charset="0"/>
              </a:rPr>
              <a:t> </a:t>
            </a:r>
            <a:r>
              <a:rPr lang="fr-FR" sz="2600" b="1" dirty="0" err="1">
                <a:latin typeface="Palatino Linotype" pitchFamily="18" charset="0"/>
              </a:rPr>
              <a:t>toothfish</a:t>
            </a:r>
            <a:r>
              <a:rPr lang="fr-FR" sz="2600" b="1" dirty="0">
                <a:latin typeface="Palatino Linotype" pitchFamily="18" charset="0"/>
              </a:rPr>
              <a:t> (TOA) (2 / 2)</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ea typeface="SimHei" panose="02010609060101010101" pitchFamily="49" charset="-122"/>
              </a:rPr>
              <a:t>B</a:t>
            </a:r>
            <a:r>
              <a:rPr lang="en-US" sz="1800" dirty="0">
                <a:effectLst/>
                <a:latin typeface="Times New Roman" panose="02020603050405020304" pitchFamily="18" charset="0"/>
                <a:ea typeface="SimHei" panose="02010609060101010101" pitchFamily="49" charset="-122"/>
              </a:rPr>
              <a:t>ottom longline is the only fishery that has operated in RSR since 1997</a:t>
            </a:r>
          </a:p>
          <a:p>
            <a:r>
              <a:rPr lang="en-US" sz="1800" dirty="0">
                <a:effectLst/>
                <a:latin typeface="Times New Roman" panose="02020603050405020304" pitchFamily="18" charset="0"/>
                <a:ea typeface="SimHei" panose="02010609060101010101" pitchFamily="49" charset="-122"/>
              </a:rPr>
              <a:t>Fishing takes place in summer. Starts on the 1</a:t>
            </a:r>
            <a:r>
              <a:rPr lang="en-US" sz="1800" baseline="30000" dirty="0">
                <a:effectLst/>
                <a:latin typeface="Times New Roman" panose="02020603050405020304" pitchFamily="18" charset="0"/>
                <a:ea typeface="SimHei" panose="02010609060101010101" pitchFamily="49" charset="-122"/>
              </a:rPr>
              <a:t>st</a:t>
            </a:r>
            <a:r>
              <a:rPr lang="en-US" sz="1800" dirty="0">
                <a:effectLst/>
                <a:latin typeface="Times New Roman" panose="02020603050405020304" pitchFamily="18" charset="0"/>
                <a:ea typeface="SimHei" panose="02010609060101010101" pitchFamily="49" charset="-122"/>
              </a:rPr>
              <a:t> December each year in the north, progresses south as sea ice retreats, and stops when the catch limit is reached (typically in </a:t>
            </a:r>
            <a:r>
              <a:rPr lang="en-NZ" sz="1800" dirty="0">
                <a:effectLst/>
                <a:latin typeface="Times New Roman" panose="02020603050405020304" pitchFamily="18" charset="0"/>
                <a:ea typeface="Calibri" panose="020F0502020204030204" pitchFamily="34" charset="0"/>
              </a:rPr>
              <a:t>January</a:t>
            </a:r>
            <a:r>
              <a:rPr lang="en-NZ" sz="1800" dirty="0">
                <a:effectLst/>
                <a:latin typeface="Times New Roman" panose="02020603050405020304" pitchFamily="18" charset="0"/>
                <a:ea typeface="TimesNewRomanPSMT"/>
              </a:rPr>
              <a:t>–</a:t>
            </a:r>
            <a:r>
              <a:rPr lang="en-NZ" sz="1800" dirty="0">
                <a:effectLst/>
                <a:latin typeface="Times New Roman" panose="02020603050405020304" pitchFamily="18" charset="0"/>
                <a:ea typeface="Calibri" panose="020F0502020204030204" pitchFamily="34" charset="0"/>
              </a:rPr>
              <a:t>February; Grüss et al., 2021a)</a:t>
            </a:r>
          </a:p>
          <a:p>
            <a:r>
              <a:rPr lang="en-US" sz="1800" dirty="0">
                <a:latin typeface="Times New Roman" panose="02020603050405020304" pitchFamily="18" charset="0"/>
                <a:ea typeface="Calibri" panose="020F0502020204030204" pitchFamily="34" charset="0"/>
              </a:rPr>
              <a:t>I</a:t>
            </a:r>
            <a:r>
              <a:rPr lang="en-US" sz="1800" dirty="0">
                <a:effectLst/>
                <a:latin typeface="Times New Roman" panose="02020603050405020304" pitchFamily="18" charset="0"/>
                <a:ea typeface="Calibri" panose="020F0502020204030204" pitchFamily="34" charset="0"/>
              </a:rPr>
              <a:t>mportant event in RSR was the establishment of </a:t>
            </a:r>
            <a:r>
              <a:rPr lang="en-NZ" sz="1800" dirty="0">
                <a:effectLst/>
                <a:latin typeface="Times New Roman" panose="02020603050405020304" pitchFamily="18" charset="0"/>
                <a:ea typeface="Calibri" panose="020F0502020204030204" pitchFamily="34" charset="0"/>
              </a:rPr>
              <a:t>the </a:t>
            </a:r>
            <a:r>
              <a:rPr lang="en-NZ" sz="1800" dirty="0">
                <a:solidFill>
                  <a:srgbClr val="FF0000"/>
                </a:solidFill>
                <a:effectLst/>
                <a:latin typeface="Times New Roman" panose="02020603050405020304" pitchFamily="18" charset="0"/>
                <a:ea typeface="Calibri" panose="020F0502020204030204" pitchFamily="34" charset="0"/>
              </a:rPr>
              <a:t>Ross Sea region Marine Protected Area (“</a:t>
            </a:r>
            <a:r>
              <a:rPr lang="en-NZ" sz="1800" dirty="0" err="1">
                <a:solidFill>
                  <a:srgbClr val="FF0000"/>
                </a:solidFill>
                <a:effectLst/>
                <a:latin typeface="Times New Roman" panose="02020603050405020304" pitchFamily="18" charset="0"/>
                <a:ea typeface="Calibri" panose="020F0502020204030204" pitchFamily="34" charset="0"/>
              </a:rPr>
              <a:t>RSrMPA</a:t>
            </a:r>
            <a:r>
              <a:rPr lang="en-NZ" sz="1800" dirty="0">
                <a:solidFill>
                  <a:srgbClr val="FF0000"/>
                </a:solidFill>
                <a:effectLst/>
                <a:latin typeface="Times New Roman" panose="02020603050405020304" pitchFamily="18" charset="0"/>
                <a:ea typeface="Calibri" panose="020F0502020204030204" pitchFamily="34" charset="0"/>
              </a:rPr>
              <a:t>”)</a:t>
            </a:r>
            <a:r>
              <a:rPr lang="en-NZ" sz="1800" dirty="0">
                <a:effectLst/>
                <a:latin typeface="Times New Roman" panose="02020603050405020304" pitchFamily="18" charset="0"/>
                <a:ea typeface="Calibri" panose="020F0502020204030204" pitchFamily="34" charset="0"/>
              </a:rPr>
              <a:t>, adopted in 2016 and came into effect in the 2018 fishing season (CCAMLR-XXXVI, 2017) – This resulte</a:t>
            </a:r>
            <a:r>
              <a:rPr lang="en-NZ" sz="1800" dirty="0">
                <a:latin typeface="Times New Roman" panose="02020603050405020304" pitchFamily="18" charset="0"/>
                <a:ea typeface="Calibri" panose="020F0502020204030204" pitchFamily="34" charset="0"/>
              </a:rPr>
              <a:t>d </a:t>
            </a:r>
            <a:r>
              <a:rPr lang="en-NZ" sz="1800" dirty="0">
                <a:effectLst/>
                <a:latin typeface="Times New Roman" panose="02020603050405020304" pitchFamily="18" charset="0"/>
                <a:ea typeface="Calibri" panose="020F0502020204030204" pitchFamily="34" charset="0"/>
              </a:rPr>
              <a:t>in a re-definition of management areas in the RSR (see the map here)</a:t>
            </a:r>
          </a:p>
          <a:p>
            <a:endParaRPr lang="en-US" sz="1600" i="0" u="none" strike="noStrike" baseline="0" dirty="0">
              <a:solidFill>
                <a:srgbClr val="000000"/>
              </a:solidFill>
              <a:latin typeface="Times New Roman" panose="02020603050405020304" pitchFamily="18" charset="0"/>
            </a:endParaRPr>
          </a:p>
        </p:txBody>
      </p:sp>
      <p:sp>
        <p:nvSpPr>
          <p:cNvPr id="11" name="Rectangle 10">
            <a:extLst>
              <a:ext uri="{FF2B5EF4-FFF2-40B4-BE49-F238E27FC236}">
                <a16:creationId xmlns:a16="http://schemas.microsoft.com/office/drawing/2014/main" id="{52750DD9-897E-D291-8A7A-6BE38AAAA6A7}"/>
              </a:ext>
            </a:extLst>
          </p:cNvPr>
          <p:cNvSpPr/>
          <p:nvPr/>
        </p:nvSpPr>
        <p:spPr>
          <a:xfrm>
            <a:off x="536331" y="6075485"/>
            <a:ext cx="1380392" cy="509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TextBox 11">
            <a:extLst>
              <a:ext uri="{FF2B5EF4-FFF2-40B4-BE49-F238E27FC236}">
                <a16:creationId xmlns:a16="http://schemas.microsoft.com/office/drawing/2014/main" id="{E35583E8-6D74-6F27-157F-B960E6E77D47}"/>
              </a:ext>
            </a:extLst>
          </p:cNvPr>
          <p:cNvSpPr txBox="1"/>
          <p:nvPr/>
        </p:nvSpPr>
        <p:spPr>
          <a:xfrm>
            <a:off x="6800074" y="3360400"/>
            <a:ext cx="3473694" cy="3093154"/>
          </a:xfrm>
          <a:prstGeom prst="rect">
            <a:avLst/>
          </a:prstGeom>
          <a:noFill/>
        </p:spPr>
        <p:txBody>
          <a:bodyPr wrap="square" rtlCol="0">
            <a:spAutoFit/>
          </a:bodyPr>
          <a:lstStyle/>
          <a:p>
            <a:r>
              <a:rPr lang="en-US" sz="1300" u="sng"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Management areas in the RSR:</a:t>
            </a:r>
          </a:p>
          <a:p>
            <a:pPr marL="342900" indent="-342900">
              <a:buAutoNum type="arabicParenBoth"/>
            </a:pPr>
            <a:r>
              <a:rPr lang="en-US" sz="13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General Protection Zones (GPZ) (</a:t>
            </a:r>
            <a:r>
              <a:rPr lang="en-US" sz="13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i</a:t>
            </a:r>
            <a:r>
              <a:rPr lang="en-US" sz="13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)–(iii), where fishing is </a:t>
            </a:r>
            <a:r>
              <a:rPr lang="en-US" sz="1300" dirty="0">
                <a:solidFill>
                  <a:srgbClr val="FF0000"/>
                </a:solidFill>
                <a:latin typeface="Arial" panose="020B0604020202020204" pitchFamily="34" charset="0"/>
                <a:ea typeface="Times New Roman" panose="02020603050405020304" pitchFamily="18" charset="0"/>
                <a:cs typeface="Arial" panose="020B0604020202020204" pitchFamily="34" charset="0"/>
              </a:rPr>
              <a:t>n</a:t>
            </a:r>
            <a:r>
              <a:rPr lang="en-US" sz="13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ot permitted </a:t>
            </a:r>
          </a:p>
          <a:p>
            <a:pPr marL="342900" indent="-342900">
              <a:buAutoNum type="arabicParenBoth"/>
            </a:pPr>
            <a:r>
              <a:rPr lang="en-US" sz="13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Special Research Zone (SRZ), where fishing is permitted at a low exploitation rate</a:t>
            </a:r>
          </a:p>
          <a:p>
            <a:pPr marL="342900" indent="-342900">
              <a:buAutoNum type="arabicParenBoth"/>
            </a:pPr>
            <a:r>
              <a:rPr lang="en-US" sz="1300" dirty="0">
                <a:solidFill>
                  <a:srgbClr val="0070C0"/>
                </a:solidFill>
                <a:latin typeface="Arial" panose="020B0604020202020204" pitchFamily="34" charset="0"/>
                <a:ea typeface="Times New Roman" panose="02020603050405020304" pitchFamily="18" charset="0"/>
                <a:cs typeface="Arial" panose="020B0604020202020204" pitchFamily="34" charset="0"/>
              </a:rPr>
              <a:t> N70 (North of 70° S) management area</a:t>
            </a:r>
          </a:p>
          <a:p>
            <a:pPr marL="342900" indent="-342900">
              <a:buAutoNum type="arabicParenBoth"/>
            </a:pPr>
            <a:r>
              <a:rPr lang="en-US" sz="1300" dirty="0">
                <a:solidFill>
                  <a:srgbClr val="00B050"/>
                </a:solidFill>
                <a:latin typeface="Arial" panose="020B0604020202020204" pitchFamily="34" charset="0"/>
                <a:ea typeface="Times New Roman" panose="02020603050405020304" pitchFamily="18" charset="0"/>
                <a:cs typeface="Arial" panose="020B0604020202020204" pitchFamily="34" charset="0"/>
              </a:rPr>
              <a:t> S70 (South of 70° S) management area </a:t>
            </a:r>
          </a:p>
          <a:p>
            <a:endParaRPr lang="en-U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r>
              <a:rPr lang="en-U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Also note:</a:t>
            </a:r>
          </a:p>
          <a:p>
            <a:pPr marL="285750" indent="-285750">
              <a:buFont typeface="Arial" panose="020B0604020202020204" pitchFamily="34" charset="0"/>
              <a:buChar char="•"/>
            </a:pPr>
            <a:r>
              <a:rPr lang="en-US" sz="13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Krill Research Zone (KRZ), part of </a:t>
            </a:r>
            <a:r>
              <a:rPr lang="en-US" sz="13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RSrMPA</a:t>
            </a:r>
            <a:r>
              <a:rPr lang="en-US" sz="1300" dirty="0">
                <a:effectLst/>
                <a:latin typeface="Arial" panose="020B0604020202020204" pitchFamily="34" charset="0"/>
                <a:ea typeface="Times New Roman" panose="02020603050405020304" pitchFamily="18" charset="0"/>
                <a:cs typeface="Arial" panose="020B0604020202020204" pitchFamily="34" charset="0"/>
              </a:rPr>
              <a:t>, bu</a:t>
            </a:r>
            <a:r>
              <a:rPr lang="en-US" sz="1300" dirty="0">
                <a:latin typeface="Arial" panose="020B0604020202020204" pitchFamily="34" charset="0"/>
                <a:ea typeface="Times New Roman" panose="02020603050405020304" pitchFamily="18" charset="0"/>
                <a:cs typeface="Arial" panose="020B0604020202020204" pitchFamily="34" charset="0"/>
              </a:rPr>
              <a:t>t there has never been any commercial longlining there</a:t>
            </a:r>
          </a:p>
          <a:p>
            <a:pPr marL="285750" indent="-285750">
              <a:buFont typeface="Arial" panose="020B0604020202020204" pitchFamily="34" charset="0"/>
              <a:buChar char="•"/>
            </a:pPr>
            <a:r>
              <a:rPr lang="en-US" sz="1300" dirty="0">
                <a:latin typeface="Arial" panose="020B0604020202020204" pitchFamily="34" charset="0"/>
                <a:cs typeface="Arial" panose="020B0604020202020204" pitchFamily="34" charset="0"/>
              </a:rPr>
              <a:t>Depth contour plotted at 800 m</a:t>
            </a:r>
            <a:endParaRPr lang="en-NZ" sz="13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F132C8E6-CAEF-24D8-84A4-D763B82C6459}"/>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3" name="Picture 2">
            <a:extLst>
              <a:ext uri="{FF2B5EF4-FFF2-40B4-BE49-F238E27FC236}">
                <a16:creationId xmlns:a16="http://schemas.microsoft.com/office/drawing/2014/main" id="{85EE01E4-6948-9F40-B0CA-6AF2D2282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248" y="3360400"/>
            <a:ext cx="4526280" cy="3250692"/>
          </a:xfrm>
          <a:prstGeom prst="rect">
            <a:avLst/>
          </a:prstGeom>
        </p:spPr>
      </p:pic>
    </p:spTree>
    <p:extLst>
      <p:ext uri="{BB962C8B-B14F-4D97-AF65-F5344CB8AC3E}">
        <p14:creationId xmlns:p14="http://schemas.microsoft.com/office/powerpoint/2010/main" val="3681401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0" y="0"/>
            <a:ext cx="121920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en-US" sz="2200" b="1" i="0" u="none" strike="noStrike" baseline="0" dirty="0">
                <a:latin typeface="Palatino Linotype" panose="02040502050505030304" pitchFamily="18" charset="0"/>
              </a:rPr>
              <a:t>Expected minus observed number of tagged fish recaptured each year per year of release</a:t>
            </a:r>
            <a:endParaRPr lang="fr-FR" sz="2200" b="1" dirty="0">
              <a:latin typeface="Palatino Linotype" panose="02040502050505030304" pitchFamily="18" charset="0"/>
            </a:endParaRP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contenu 2">
            <a:extLst>
              <a:ext uri="{FF2B5EF4-FFF2-40B4-BE49-F238E27FC236}">
                <a16:creationId xmlns:a16="http://schemas.microsoft.com/office/drawing/2014/main" id="{63C494A3-CD13-90D3-F6C2-9803FF0FE7DA}"/>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800" i="0" u="none" strike="noStrike" baseline="0" dirty="0">
                <a:latin typeface="Times New Roman" panose="02020603050405020304" pitchFamily="18" charset="0"/>
              </a:rPr>
              <a:t>Expected minus observed number of tagged fish recaptured each year per year of release, with each tag release year indicated by the plot character (e.g., 1 = 2001 or 2011)</a:t>
            </a:r>
            <a:endParaRPr lang="en-US"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354261C-19CB-A5FA-0000-EF33A7C47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5546" y="1599321"/>
            <a:ext cx="6044184" cy="4274820"/>
          </a:xfrm>
          <a:prstGeom prst="rect">
            <a:avLst/>
          </a:prstGeom>
        </p:spPr>
      </p:pic>
      <p:sp>
        <p:nvSpPr>
          <p:cNvPr id="2" name="Rectangle 1">
            <a:extLst>
              <a:ext uri="{FF2B5EF4-FFF2-40B4-BE49-F238E27FC236}">
                <a16:creationId xmlns:a16="http://schemas.microsoft.com/office/drawing/2014/main" id="{FB96E586-6DD5-B1A2-3212-882F0C9B1B2E}"/>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04155301-EAF7-3B1C-697F-15E5280B3FCF}"/>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1097993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0969BAC-B1C1-2348-DD43-9AE8649E3F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3353" y="3429000"/>
            <a:ext cx="4533138" cy="3206115"/>
          </a:xfrm>
          <a:prstGeom prst="rect">
            <a:avLst/>
          </a:prstGeom>
        </p:spPr>
      </p:pic>
      <p:pic>
        <p:nvPicPr>
          <p:cNvPr id="17" name="Picture 16">
            <a:extLst>
              <a:ext uri="{FF2B5EF4-FFF2-40B4-BE49-F238E27FC236}">
                <a16:creationId xmlns:a16="http://schemas.microsoft.com/office/drawing/2014/main" id="{33AED3FE-49C6-4A87-3D94-08F62BA596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2151" y="729229"/>
            <a:ext cx="4533138" cy="3206115"/>
          </a:xfrm>
          <a:prstGeom prst="rect">
            <a:avLst/>
          </a:prstGeom>
        </p:spPr>
      </p:pic>
      <p:pic>
        <p:nvPicPr>
          <p:cNvPr id="15" name="Picture 14">
            <a:extLst>
              <a:ext uri="{FF2B5EF4-FFF2-40B4-BE49-F238E27FC236}">
                <a16:creationId xmlns:a16="http://schemas.microsoft.com/office/drawing/2014/main" id="{A599A1FD-60D3-6F09-D173-2E34ACE7A9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4556" y="729229"/>
            <a:ext cx="4533138" cy="3206115"/>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Pearson tag recapture </a:t>
            </a:r>
            <a:r>
              <a:rPr lang="fr-FR" sz="2600" b="1" dirty="0" err="1">
                <a:latin typeface="Palatino Linotype" pitchFamily="18" charset="0"/>
              </a:rPr>
              <a:t>residuals</a:t>
            </a:r>
            <a:endParaRPr lang="fr-FR" sz="2600" b="1" dirty="0">
              <a:latin typeface="Palatino Linotype" pitchFamily="18" charset="0"/>
            </a:endParaRP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DE21BFE2-7206-12BF-A6B5-64684FE9088F}"/>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4E9D75B2-D025-0D0B-9D88-B07CE325BF23}"/>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4712932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Rectangle 4"/>
          <p:cNvSpPr>
            <a:spLocks noChangeArrowheads="1"/>
          </p:cNvSpPr>
          <p:nvPr/>
        </p:nvSpPr>
        <p:spPr bwMode="auto">
          <a:xfrm>
            <a:off x="1524000" y="910252"/>
            <a:ext cx="9144000" cy="1323439"/>
          </a:xfrm>
          <a:prstGeom prst="rect">
            <a:avLst/>
          </a:prstGeom>
          <a:noFill/>
          <a:ln>
            <a:noFill/>
          </a:ln>
          <a:effectLst>
            <a:prstShdw prst="shdw17" dist="17961" dir="2700000">
              <a:schemeClr val="bg1">
                <a:gamma/>
                <a:shade val="60000"/>
                <a:invGamma/>
              </a:schemeClr>
            </a:prst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spAutoFit/>
          </a:bodyPr>
          <a:lstStyle/>
          <a:p>
            <a:pPr algn="ctr"/>
            <a:r>
              <a:rPr lang="fr-FR" sz="4000" b="1" dirty="0">
                <a:latin typeface="Palatino Linotype" pitchFamily="18" charset="0"/>
              </a:rPr>
              <a:t>Extra slides (2 / 4) – Diagnostics for the four-area model run in the MPD mode </a:t>
            </a:r>
          </a:p>
        </p:txBody>
      </p:sp>
      <p:sp>
        <p:nvSpPr>
          <p:cNvPr id="5" name="Moins 4"/>
          <p:cNvSpPr/>
          <p:nvPr/>
        </p:nvSpPr>
        <p:spPr>
          <a:xfrm>
            <a:off x="191344" y="3019920"/>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5303912" y="5013177"/>
            <a:ext cx="432048" cy="249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22444ABF-C8BB-3E89-29C6-E8484D7CB316}"/>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6E406716-2063-AFAA-667F-2300C6E4DDBB}"/>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6927609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9919CA1F-2BE4-76F5-1FDB-817EA94E25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6520" y="2915383"/>
            <a:ext cx="3022092" cy="2137410"/>
          </a:xfrm>
          <a:prstGeom prst="rect">
            <a:avLst/>
          </a:prstGeom>
        </p:spPr>
      </p:pic>
      <p:pic>
        <p:nvPicPr>
          <p:cNvPr id="33" name="Picture 32">
            <a:extLst>
              <a:ext uri="{FF2B5EF4-FFF2-40B4-BE49-F238E27FC236}">
                <a16:creationId xmlns:a16="http://schemas.microsoft.com/office/drawing/2014/main" id="{BDE9F9B2-41AB-B721-AB96-7CD6E34860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1126" y="2928620"/>
            <a:ext cx="3022092" cy="2137410"/>
          </a:xfrm>
          <a:prstGeom prst="rect">
            <a:avLst/>
          </a:prstGeom>
        </p:spPr>
      </p:pic>
      <p:pic>
        <p:nvPicPr>
          <p:cNvPr id="30" name="Picture 29">
            <a:extLst>
              <a:ext uri="{FF2B5EF4-FFF2-40B4-BE49-F238E27FC236}">
                <a16:creationId xmlns:a16="http://schemas.microsoft.com/office/drawing/2014/main" id="{952C125B-21AF-9B18-F249-4EA2394966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9652" y="2908187"/>
            <a:ext cx="3022092" cy="2137410"/>
          </a:xfrm>
          <a:prstGeom prst="rect">
            <a:avLst/>
          </a:prstGeom>
        </p:spPr>
      </p:pic>
      <p:pic>
        <p:nvPicPr>
          <p:cNvPr id="28" name="Picture 27">
            <a:extLst>
              <a:ext uri="{FF2B5EF4-FFF2-40B4-BE49-F238E27FC236}">
                <a16:creationId xmlns:a16="http://schemas.microsoft.com/office/drawing/2014/main" id="{847EE04D-90B0-463F-08EC-CC47422110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61" y="2922580"/>
            <a:ext cx="3022092" cy="2137410"/>
          </a:xfrm>
          <a:prstGeom prst="rect">
            <a:avLst/>
          </a:prstGeom>
        </p:spPr>
      </p:pic>
      <p:pic>
        <p:nvPicPr>
          <p:cNvPr id="23" name="Picture 22">
            <a:extLst>
              <a:ext uri="{FF2B5EF4-FFF2-40B4-BE49-F238E27FC236}">
                <a16:creationId xmlns:a16="http://schemas.microsoft.com/office/drawing/2014/main" id="{DB104782-E8EB-1070-B6AD-37BA7CB0E6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96520" y="792368"/>
            <a:ext cx="3022092" cy="2137410"/>
          </a:xfrm>
          <a:prstGeom prst="rect">
            <a:avLst/>
          </a:prstGeom>
        </p:spPr>
      </p:pic>
      <p:pic>
        <p:nvPicPr>
          <p:cNvPr id="20" name="Picture 19">
            <a:extLst>
              <a:ext uri="{FF2B5EF4-FFF2-40B4-BE49-F238E27FC236}">
                <a16:creationId xmlns:a16="http://schemas.microsoft.com/office/drawing/2014/main" id="{26C73DCC-4600-60BD-17C4-DA665E90E6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66868" y="785171"/>
            <a:ext cx="3022092" cy="2137410"/>
          </a:xfrm>
          <a:prstGeom prst="rect">
            <a:avLst/>
          </a:prstGeom>
        </p:spPr>
      </p:pic>
      <p:pic>
        <p:nvPicPr>
          <p:cNvPr id="17" name="Picture 16">
            <a:extLst>
              <a:ext uri="{FF2B5EF4-FFF2-40B4-BE49-F238E27FC236}">
                <a16:creationId xmlns:a16="http://schemas.microsoft.com/office/drawing/2014/main" id="{C558473E-9695-8BF8-A5D2-E92A8677B4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37215" y="785171"/>
            <a:ext cx="3022092" cy="2137410"/>
          </a:xfrm>
          <a:prstGeom prst="rect">
            <a:avLst/>
          </a:prstGeom>
        </p:spPr>
      </p:pic>
      <p:pic>
        <p:nvPicPr>
          <p:cNvPr id="14" name="Picture 13">
            <a:extLst>
              <a:ext uri="{FF2B5EF4-FFF2-40B4-BE49-F238E27FC236}">
                <a16:creationId xmlns:a16="http://schemas.microsoft.com/office/drawing/2014/main" id="{33590924-6C31-5ECC-7D34-622C2B518A0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770777"/>
            <a:ext cx="3022092" cy="2137410"/>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Pearson </a:t>
            </a:r>
            <a:r>
              <a:rPr lang="fr-FR" sz="2600" b="1" dirty="0" err="1">
                <a:latin typeface="Palatino Linotype" pitchFamily="18" charset="0"/>
              </a:rPr>
              <a:t>residuals</a:t>
            </a:r>
            <a:r>
              <a:rPr lang="fr-FR" sz="2600" b="1" dirty="0">
                <a:latin typeface="Palatino Linotype" pitchFamily="18" charset="0"/>
              </a:rPr>
              <a:t> of the proportions-at-</a:t>
            </a:r>
            <a:r>
              <a:rPr lang="fr-FR" sz="2600" b="1" dirty="0" err="1">
                <a:latin typeface="Palatino Linotype" pitchFamily="18" charset="0"/>
              </a:rPr>
              <a:t>age</a:t>
            </a:r>
            <a:endParaRPr lang="fr-FR" sz="2600" b="1" dirty="0">
              <a:latin typeface="Palatino Linotype" pitchFamily="18" charset="0"/>
            </a:endParaRP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extBox 23">
            <a:extLst>
              <a:ext uri="{FF2B5EF4-FFF2-40B4-BE49-F238E27FC236}">
                <a16:creationId xmlns:a16="http://schemas.microsoft.com/office/drawing/2014/main" id="{DFF5C9CD-165C-9534-856C-8103D346756F}"/>
              </a:ext>
            </a:extLst>
          </p:cNvPr>
          <p:cNvSpPr txBox="1"/>
          <p:nvPr/>
        </p:nvSpPr>
        <p:spPr>
          <a:xfrm>
            <a:off x="6396290" y="824802"/>
            <a:ext cx="5532113" cy="307777"/>
          </a:xfrm>
          <a:prstGeom prst="rect">
            <a:avLst/>
          </a:prstGeom>
          <a:noFill/>
        </p:spPr>
        <p:txBody>
          <a:bodyPr wrap="square" rtlCol="0">
            <a:spAutoFit/>
          </a:bodyPr>
          <a:lstStyle/>
          <a:p>
            <a:pPr algn="ctr"/>
            <a:r>
              <a:rPr lang="en-NZ" sz="1400" b="1" dirty="0">
                <a:latin typeface="Arial" panose="020B0604020202020204" pitchFamily="34" charset="0"/>
                <a:cs typeface="Arial" panose="020B0604020202020204" pitchFamily="34" charset="0"/>
              </a:rPr>
              <a:t>S70 fleet</a:t>
            </a:r>
          </a:p>
        </p:txBody>
      </p:sp>
      <p:sp>
        <p:nvSpPr>
          <p:cNvPr id="25" name="TextBox 24">
            <a:extLst>
              <a:ext uri="{FF2B5EF4-FFF2-40B4-BE49-F238E27FC236}">
                <a16:creationId xmlns:a16="http://schemas.microsoft.com/office/drawing/2014/main" id="{F21A6DE7-63F0-0783-3A17-AC273FFCB882}"/>
              </a:ext>
            </a:extLst>
          </p:cNvPr>
          <p:cNvSpPr txBox="1"/>
          <p:nvPr/>
        </p:nvSpPr>
        <p:spPr>
          <a:xfrm>
            <a:off x="370044" y="827457"/>
            <a:ext cx="5532113" cy="307777"/>
          </a:xfrm>
          <a:prstGeom prst="rect">
            <a:avLst/>
          </a:prstGeom>
          <a:noFill/>
        </p:spPr>
        <p:txBody>
          <a:bodyPr wrap="square" rtlCol="0">
            <a:spAutoFit/>
          </a:bodyPr>
          <a:lstStyle/>
          <a:p>
            <a:pPr algn="ctr"/>
            <a:r>
              <a:rPr lang="en-NZ" sz="1400" b="1" dirty="0">
                <a:latin typeface="Arial" panose="020B0604020202020204" pitchFamily="34" charset="0"/>
                <a:cs typeface="Arial" panose="020B0604020202020204" pitchFamily="34" charset="0"/>
              </a:rPr>
              <a:t>N70 fleet</a:t>
            </a:r>
          </a:p>
        </p:txBody>
      </p:sp>
      <p:sp>
        <p:nvSpPr>
          <p:cNvPr id="31" name="TextBox 30">
            <a:extLst>
              <a:ext uri="{FF2B5EF4-FFF2-40B4-BE49-F238E27FC236}">
                <a16:creationId xmlns:a16="http://schemas.microsoft.com/office/drawing/2014/main" id="{DB478488-7E77-C2D9-18C1-972D18C0CE7F}"/>
              </a:ext>
            </a:extLst>
          </p:cNvPr>
          <p:cNvSpPr txBox="1"/>
          <p:nvPr/>
        </p:nvSpPr>
        <p:spPr>
          <a:xfrm>
            <a:off x="370043" y="2975800"/>
            <a:ext cx="5532113" cy="307777"/>
          </a:xfrm>
          <a:prstGeom prst="rect">
            <a:avLst/>
          </a:prstGeom>
          <a:noFill/>
        </p:spPr>
        <p:txBody>
          <a:bodyPr wrap="square" rtlCol="0">
            <a:spAutoFit/>
          </a:bodyPr>
          <a:lstStyle/>
          <a:p>
            <a:pPr algn="ctr"/>
            <a:r>
              <a:rPr lang="en-NZ" sz="1400" b="1" dirty="0">
                <a:latin typeface="Arial" panose="020B0604020202020204" pitchFamily="34" charset="0"/>
                <a:cs typeface="Arial" panose="020B0604020202020204" pitchFamily="34" charset="0"/>
              </a:rPr>
              <a:t>SRZ fleet</a:t>
            </a:r>
          </a:p>
        </p:txBody>
      </p:sp>
      <p:sp>
        <p:nvSpPr>
          <p:cNvPr id="36" name="TextBox 35">
            <a:extLst>
              <a:ext uri="{FF2B5EF4-FFF2-40B4-BE49-F238E27FC236}">
                <a16:creationId xmlns:a16="http://schemas.microsoft.com/office/drawing/2014/main" id="{4D517743-8EED-00A3-393D-9CA419CDD153}"/>
              </a:ext>
            </a:extLst>
          </p:cNvPr>
          <p:cNvSpPr txBox="1"/>
          <p:nvPr/>
        </p:nvSpPr>
        <p:spPr>
          <a:xfrm>
            <a:off x="6396290" y="2975800"/>
            <a:ext cx="5532113" cy="307777"/>
          </a:xfrm>
          <a:prstGeom prst="rect">
            <a:avLst/>
          </a:prstGeom>
          <a:noFill/>
        </p:spPr>
        <p:txBody>
          <a:bodyPr wrap="square" rtlCol="0">
            <a:spAutoFit/>
          </a:bodyPr>
          <a:lstStyle/>
          <a:p>
            <a:pPr algn="ctr"/>
            <a:r>
              <a:rPr lang="en-NZ" sz="1400" b="1" dirty="0">
                <a:latin typeface="Arial" panose="020B0604020202020204" pitchFamily="34" charset="0"/>
                <a:cs typeface="Arial" panose="020B0604020202020204" pitchFamily="34" charset="0"/>
              </a:rPr>
              <a:t>GPZ fleet</a:t>
            </a:r>
          </a:p>
        </p:txBody>
      </p:sp>
      <p:sp>
        <p:nvSpPr>
          <p:cNvPr id="2" name="Rectangle 1">
            <a:extLst>
              <a:ext uri="{FF2B5EF4-FFF2-40B4-BE49-F238E27FC236}">
                <a16:creationId xmlns:a16="http://schemas.microsoft.com/office/drawing/2014/main" id="{80008CE2-9939-CC27-8B36-C4DC5FCEB775}"/>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9E3BF727-A2E1-4434-4175-59466553BFD1}"/>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029113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33F419CE-04AC-F68A-E2C8-75C6983F48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55951" y="770777"/>
            <a:ext cx="2115464" cy="1496187"/>
          </a:xfrm>
          <a:prstGeom prst="rect">
            <a:avLst/>
          </a:prstGeom>
        </p:spPr>
      </p:pic>
      <p:pic>
        <p:nvPicPr>
          <p:cNvPr id="73" name="Picture 72">
            <a:extLst>
              <a:ext uri="{FF2B5EF4-FFF2-40B4-BE49-F238E27FC236}">
                <a16:creationId xmlns:a16="http://schemas.microsoft.com/office/drawing/2014/main" id="{49F6102D-85F1-9983-F36F-2F156F748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55951" y="2039926"/>
            <a:ext cx="2115464" cy="1496187"/>
          </a:xfrm>
          <a:prstGeom prst="rect">
            <a:avLst/>
          </a:prstGeom>
        </p:spPr>
      </p:pic>
      <p:pic>
        <p:nvPicPr>
          <p:cNvPr id="93" name="Picture 92">
            <a:extLst>
              <a:ext uri="{FF2B5EF4-FFF2-40B4-BE49-F238E27FC236}">
                <a16:creationId xmlns:a16="http://schemas.microsoft.com/office/drawing/2014/main" id="{B4F2685A-C61C-1A86-63F0-14F299C0BB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55951" y="3312030"/>
            <a:ext cx="2115464" cy="1496187"/>
          </a:xfrm>
          <a:prstGeom prst="rect">
            <a:avLst/>
          </a:prstGeom>
        </p:spPr>
      </p:pic>
      <p:pic>
        <p:nvPicPr>
          <p:cNvPr id="38" name="Picture 37">
            <a:extLst>
              <a:ext uri="{FF2B5EF4-FFF2-40B4-BE49-F238E27FC236}">
                <a16:creationId xmlns:a16="http://schemas.microsoft.com/office/drawing/2014/main" id="{FDEC2B5B-95B6-42ED-59FD-094316BD9E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9684" y="770778"/>
            <a:ext cx="2115464" cy="1496187"/>
          </a:xfrm>
          <a:prstGeom prst="rect">
            <a:avLst/>
          </a:prstGeom>
        </p:spPr>
      </p:pic>
      <p:pic>
        <p:nvPicPr>
          <p:cNvPr id="68" name="Picture 67">
            <a:extLst>
              <a:ext uri="{FF2B5EF4-FFF2-40B4-BE49-F238E27FC236}">
                <a16:creationId xmlns:a16="http://schemas.microsoft.com/office/drawing/2014/main" id="{925A3036-65A9-17C6-A9B8-56BDFC560E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27962" y="2059065"/>
            <a:ext cx="2115464" cy="1496187"/>
          </a:xfrm>
          <a:prstGeom prst="rect">
            <a:avLst/>
          </a:prstGeom>
        </p:spPr>
      </p:pic>
      <p:pic>
        <p:nvPicPr>
          <p:cNvPr id="91" name="Picture 90">
            <a:extLst>
              <a:ext uri="{FF2B5EF4-FFF2-40B4-BE49-F238E27FC236}">
                <a16:creationId xmlns:a16="http://schemas.microsoft.com/office/drawing/2014/main" id="{EF338845-D825-2C71-40B1-EB7EF3454C0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19684" y="3323627"/>
            <a:ext cx="2115464" cy="1496187"/>
          </a:xfrm>
          <a:prstGeom prst="rect">
            <a:avLst/>
          </a:prstGeom>
        </p:spPr>
      </p:pic>
      <p:pic>
        <p:nvPicPr>
          <p:cNvPr id="35" name="Picture 34">
            <a:extLst>
              <a:ext uri="{FF2B5EF4-FFF2-40B4-BE49-F238E27FC236}">
                <a16:creationId xmlns:a16="http://schemas.microsoft.com/office/drawing/2014/main" id="{F73EC42C-39F1-E701-A981-87A6E782DB2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2008" y="772774"/>
            <a:ext cx="2115464" cy="1496187"/>
          </a:xfrm>
          <a:prstGeom prst="rect">
            <a:avLst/>
          </a:prstGeom>
        </p:spPr>
      </p:pic>
      <p:pic>
        <p:nvPicPr>
          <p:cNvPr id="65" name="Picture 64">
            <a:extLst>
              <a:ext uri="{FF2B5EF4-FFF2-40B4-BE49-F238E27FC236}">
                <a16:creationId xmlns:a16="http://schemas.microsoft.com/office/drawing/2014/main" id="{B49B0E7E-C2EA-C230-1F81-FAFCACC8002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4292" y="2047754"/>
            <a:ext cx="2115464" cy="1496187"/>
          </a:xfrm>
          <a:prstGeom prst="rect">
            <a:avLst/>
          </a:prstGeom>
        </p:spPr>
      </p:pic>
      <p:pic>
        <p:nvPicPr>
          <p:cNvPr id="89" name="Picture 88">
            <a:extLst>
              <a:ext uri="{FF2B5EF4-FFF2-40B4-BE49-F238E27FC236}">
                <a16:creationId xmlns:a16="http://schemas.microsoft.com/office/drawing/2014/main" id="{7EC64808-F5A0-CCE5-8E6C-92E9C2C31B8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04292" y="3321748"/>
            <a:ext cx="2115464" cy="1496187"/>
          </a:xfrm>
          <a:prstGeom prst="rect">
            <a:avLst/>
          </a:prstGeom>
        </p:spPr>
      </p:pic>
      <p:pic>
        <p:nvPicPr>
          <p:cNvPr id="32" name="Picture 31">
            <a:extLst>
              <a:ext uri="{FF2B5EF4-FFF2-40B4-BE49-F238E27FC236}">
                <a16:creationId xmlns:a16="http://schemas.microsoft.com/office/drawing/2014/main" id="{4CA940C9-BD77-1C26-B178-ABBEBCD2F70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64332" y="772774"/>
            <a:ext cx="2115464" cy="1496187"/>
          </a:xfrm>
          <a:prstGeom prst="rect">
            <a:avLst/>
          </a:prstGeom>
        </p:spPr>
      </p:pic>
      <p:pic>
        <p:nvPicPr>
          <p:cNvPr id="62" name="Picture 61">
            <a:extLst>
              <a:ext uri="{FF2B5EF4-FFF2-40B4-BE49-F238E27FC236}">
                <a16:creationId xmlns:a16="http://schemas.microsoft.com/office/drawing/2014/main" id="{FBEE4F9A-989F-86D0-1F2D-86C8A8E9E0C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63412" y="2041495"/>
            <a:ext cx="2115464" cy="1496187"/>
          </a:xfrm>
          <a:prstGeom prst="rect">
            <a:avLst/>
          </a:prstGeom>
        </p:spPr>
      </p:pic>
      <p:pic>
        <p:nvPicPr>
          <p:cNvPr id="87" name="Picture 86">
            <a:extLst>
              <a:ext uri="{FF2B5EF4-FFF2-40B4-BE49-F238E27FC236}">
                <a16:creationId xmlns:a16="http://schemas.microsoft.com/office/drawing/2014/main" id="{519730EC-BA27-320D-9373-4455365F73F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75610" y="3319800"/>
            <a:ext cx="2115464" cy="1496187"/>
          </a:xfrm>
          <a:prstGeom prst="rect">
            <a:avLst/>
          </a:prstGeom>
        </p:spPr>
      </p:pic>
      <p:pic>
        <p:nvPicPr>
          <p:cNvPr id="29" name="Picture 28">
            <a:extLst>
              <a:ext uri="{FF2B5EF4-FFF2-40B4-BE49-F238E27FC236}">
                <a16:creationId xmlns:a16="http://schemas.microsoft.com/office/drawing/2014/main" id="{1ACE5E75-96B5-7FAD-502C-79DAF911A99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36049" y="772774"/>
            <a:ext cx="2115464" cy="1496187"/>
          </a:xfrm>
          <a:prstGeom prst="rect">
            <a:avLst/>
          </a:prstGeom>
        </p:spPr>
      </p:pic>
      <p:pic>
        <p:nvPicPr>
          <p:cNvPr id="59" name="Picture 58">
            <a:extLst>
              <a:ext uri="{FF2B5EF4-FFF2-40B4-BE49-F238E27FC236}">
                <a16:creationId xmlns:a16="http://schemas.microsoft.com/office/drawing/2014/main" id="{0DCA18A3-5E64-A784-92F3-875ED27BC20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40349" y="2054013"/>
            <a:ext cx="2115464" cy="1496187"/>
          </a:xfrm>
          <a:prstGeom prst="rect">
            <a:avLst/>
          </a:prstGeom>
        </p:spPr>
      </p:pic>
      <p:pic>
        <p:nvPicPr>
          <p:cNvPr id="85" name="Picture 84">
            <a:extLst>
              <a:ext uri="{FF2B5EF4-FFF2-40B4-BE49-F238E27FC236}">
                <a16:creationId xmlns:a16="http://schemas.microsoft.com/office/drawing/2014/main" id="{16E0D795-EB45-6983-FA43-3541596C00F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36049" y="3309782"/>
            <a:ext cx="2115464" cy="1496187"/>
          </a:xfrm>
          <a:prstGeom prst="rect">
            <a:avLst/>
          </a:prstGeom>
        </p:spPr>
      </p:pic>
      <p:pic>
        <p:nvPicPr>
          <p:cNvPr id="3" name="Picture 2">
            <a:extLst>
              <a:ext uri="{FF2B5EF4-FFF2-40B4-BE49-F238E27FC236}">
                <a16:creationId xmlns:a16="http://schemas.microsoft.com/office/drawing/2014/main" id="{682ED0A4-A1E2-0F0D-FB48-50D2E8B5399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077" y="772774"/>
            <a:ext cx="2115464" cy="1496187"/>
          </a:xfrm>
          <a:prstGeom prst="rect">
            <a:avLst/>
          </a:prstGeom>
        </p:spPr>
      </p:pic>
      <p:pic>
        <p:nvPicPr>
          <p:cNvPr id="56" name="Picture 55">
            <a:extLst>
              <a:ext uri="{FF2B5EF4-FFF2-40B4-BE49-F238E27FC236}">
                <a16:creationId xmlns:a16="http://schemas.microsoft.com/office/drawing/2014/main" id="{FD35B6EE-0540-062F-3121-832D529A3A9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668" y="2038358"/>
            <a:ext cx="2115464" cy="1496187"/>
          </a:xfrm>
          <a:prstGeom prst="rect">
            <a:avLst/>
          </a:prstGeom>
        </p:spPr>
      </p:pic>
      <p:pic>
        <p:nvPicPr>
          <p:cNvPr id="76" name="Picture 75">
            <a:extLst>
              <a:ext uri="{FF2B5EF4-FFF2-40B4-BE49-F238E27FC236}">
                <a16:creationId xmlns:a16="http://schemas.microsoft.com/office/drawing/2014/main" id="{C4732FD4-1888-2723-66C0-ECD37D049AD4}"/>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668" y="3301351"/>
            <a:ext cx="2115464" cy="1496187"/>
          </a:xfrm>
          <a:prstGeom prst="rect">
            <a:avLst/>
          </a:prstGeom>
        </p:spPr>
      </p:pic>
      <p:pic>
        <p:nvPicPr>
          <p:cNvPr id="97" name="Picture 96">
            <a:extLst>
              <a:ext uri="{FF2B5EF4-FFF2-40B4-BE49-F238E27FC236}">
                <a16:creationId xmlns:a16="http://schemas.microsoft.com/office/drawing/2014/main" id="{8518064E-AF46-DCB9-7D7F-B0DCBE6C3B54}"/>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042191" y="4561657"/>
            <a:ext cx="2115464" cy="1496187"/>
          </a:xfrm>
          <a:prstGeom prst="rect">
            <a:avLst/>
          </a:prstGeom>
        </p:spPr>
      </p:pic>
      <p:pic>
        <p:nvPicPr>
          <p:cNvPr id="95" name="Picture 94">
            <a:extLst>
              <a:ext uri="{FF2B5EF4-FFF2-40B4-BE49-F238E27FC236}">
                <a16:creationId xmlns:a16="http://schemas.microsoft.com/office/drawing/2014/main" id="{9FE6108C-65CC-461F-745F-97C90830FFE5}"/>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077" y="4565229"/>
            <a:ext cx="2115464" cy="1496187"/>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0" y="0"/>
            <a:ext cx="121919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fr-FR" sz="2400" b="1" dirty="0" err="1">
                <a:latin typeface="Palatino Linotype" pitchFamily="18" charset="0"/>
              </a:rPr>
              <a:t>Expected</a:t>
            </a:r>
            <a:r>
              <a:rPr lang="fr-FR" sz="2400" b="1" dirty="0">
                <a:latin typeface="Palatino Linotype" pitchFamily="18" charset="0"/>
              </a:rPr>
              <a:t> (</a:t>
            </a:r>
            <a:r>
              <a:rPr lang="fr-FR" sz="2400" b="1" dirty="0" err="1">
                <a:latin typeface="Palatino Linotype" pitchFamily="18" charset="0"/>
              </a:rPr>
              <a:t>shaded</a:t>
            </a:r>
            <a:r>
              <a:rPr lang="fr-FR" sz="2400" b="1" dirty="0">
                <a:latin typeface="Palatino Linotype" pitchFamily="18" charset="0"/>
              </a:rPr>
              <a:t> areas) and </a:t>
            </a:r>
            <a:r>
              <a:rPr lang="fr-FR" sz="2400" b="1" dirty="0" err="1">
                <a:latin typeface="Palatino Linotype" pitchFamily="18" charset="0"/>
              </a:rPr>
              <a:t>observed</a:t>
            </a:r>
            <a:r>
              <a:rPr lang="fr-FR" sz="2400" b="1" dirty="0">
                <a:latin typeface="Palatino Linotype" pitchFamily="18" charset="0"/>
              </a:rPr>
              <a:t> (</a:t>
            </a:r>
            <a:r>
              <a:rPr lang="fr-FR" sz="2400" b="1" dirty="0" err="1">
                <a:latin typeface="Palatino Linotype" pitchFamily="18" charset="0"/>
              </a:rPr>
              <a:t>lines</a:t>
            </a:r>
            <a:r>
              <a:rPr lang="fr-FR" sz="2400" b="1" dirty="0">
                <a:latin typeface="Palatino Linotype" pitchFamily="18" charset="0"/>
              </a:rPr>
              <a:t>) proportions-at-</a:t>
            </a:r>
            <a:r>
              <a:rPr lang="fr-FR" sz="2400" b="1" dirty="0" err="1">
                <a:latin typeface="Palatino Linotype" pitchFamily="18" charset="0"/>
              </a:rPr>
              <a:t>age</a:t>
            </a:r>
            <a:r>
              <a:rPr lang="fr-FR" sz="2400" b="1" dirty="0">
                <a:latin typeface="Palatino Linotype" pitchFamily="18" charset="0"/>
              </a:rPr>
              <a:t> for the N70 </a:t>
            </a:r>
            <a:r>
              <a:rPr lang="fr-FR" sz="2400" b="1" dirty="0" err="1">
                <a:latin typeface="Palatino Linotype" pitchFamily="18" charset="0"/>
              </a:rPr>
              <a:t>fleet</a:t>
            </a:r>
            <a:endParaRPr lang="fr-FR" sz="2400" b="1" dirty="0">
              <a:latin typeface="Palatino Linotype" pitchFamily="18" charset="0"/>
            </a:endParaRP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extBox 9">
            <a:extLst>
              <a:ext uri="{FF2B5EF4-FFF2-40B4-BE49-F238E27FC236}">
                <a16:creationId xmlns:a16="http://schemas.microsoft.com/office/drawing/2014/main" id="{44177EAA-E701-8DE5-C109-4FD223D0C09A}"/>
              </a:ext>
            </a:extLst>
          </p:cNvPr>
          <p:cNvSpPr txBox="1"/>
          <p:nvPr/>
        </p:nvSpPr>
        <p:spPr>
          <a:xfrm>
            <a:off x="341146"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2001</a:t>
            </a:r>
          </a:p>
        </p:txBody>
      </p:sp>
      <p:sp>
        <p:nvSpPr>
          <p:cNvPr id="30" name="TextBox 29">
            <a:extLst>
              <a:ext uri="{FF2B5EF4-FFF2-40B4-BE49-F238E27FC236}">
                <a16:creationId xmlns:a16="http://schemas.microsoft.com/office/drawing/2014/main" id="{D00C03CD-477B-8238-18FB-12CD2E10CCEA}"/>
              </a:ext>
            </a:extLst>
          </p:cNvPr>
          <p:cNvSpPr txBox="1"/>
          <p:nvPr/>
        </p:nvSpPr>
        <p:spPr>
          <a:xfrm>
            <a:off x="2373117" y="81010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2002</a:t>
            </a:r>
          </a:p>
        </p:txBody>
      </p:sp>
      <p:sp>
        <p:nvSpPr>
          <p:cNvPr id="33" name="TextBox 32">
            <a:extLst>
              <a:ext uri="{FF2B5EF4-FFF2-40B4-BE49-F238E27FC236}">
                <a16:creationId xmlns:a16="http://schemas.microsoft.com/office/drawing/2014/main" id="{F76C8618-0FE0-0D52-6004-897E2C34ECFC}"/>
              </a:ext>
            </a:extLst>
          </p:cNvPr>
          <p:cNvSpPr txBox="1"/>
          <p:nvPr/>
        </p:nvSpPr>
        <p:spPr>
          <a:xfrm>
            <a:off x="6425686" y="80782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2004</a:t>
            </a:r>
          </a:p>
        </p:txBody>
      </p:sp>
      <p:sp>
        <p:nvSpPr>
          <p:cNvPr id="36" name="TextBox 35">
            <a:extLst>
              <a:ext uri="{FF2B5EF4-FFF2-40B4-BE49-F238E27FC236}">
                <a16:creationId xmlns:a16="http://schemas.microsoft.com/office/drawing/2014/main" id="{A2FFDCFD-14FB-9A05-7DB6-DD5937190CC5}"/>
              </a:ext>
            </a:extLst>
          </p:cNvPr>
          <p:cNvSpPr txBox="1"/>
          <p:nvPr/>
        </p:nvSpPr>
        <p:spPr>
          <a:xfrm>
            <a:off x="4397403"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2003</a:t>
            </a:r>
          </a:p>
        </p:txBody>
      </p:sp>
      <p:sp>
        <p:nvSpPr>
          <p:cNvPr id="39" name="TextBox 38">
            <a:extLst>
              <a:ext uri="{FF2B5EF4-FFF2-40B4-BE49-F238E27FC236}">
                <a16:creationId xmlns:a16="http://schemas.microsoft.com/office/drawing/2014/main" id="{BD6C76F6-EA71-C5CC-DFD3-EC692B004684}"/>
              </a:ext>
            </a:extLst>
          </p:cNvPr>
          <p:cNvSpPr txBox="1"/>
          <p:nvPr/>
        </p:nvSpPr>
        <p:spPr>
          <a:xfrm>
            <a:off x="8418830"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2005</a:t>
            </a:r>
          </a:p>
        </p:txBody>
      </p:sp>
      <p:sp>
        <p:nvSpPr>
          <p:cNvPr id="47" name="TextBox 46">
            <a:extLst>
              <a:ext uri="{FF2B5EF4-FFF2-40B4-BE49-F238E27FC236}">
                <a16:creationId xmlns:a16="http://schemas.microsoft.com/office/drawing/2014/main" id="{80FB075B-98C3-A9B4-08FD-4323249D858D}"/>
              </a:ext>
            </a:extLst>
          </p:cNvPr>
          <p:cNvSpPr txBox="1"/>
          <p:nvPr/>
        </p:nvSpPr>
        <p:spPr>
          <a:xfrm>
            <a:off x="10489628" y="8171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2006</a:t>
            </a:r>
          </a:p>
        </p:txBody>
      </p:sp>
      <p:sp>
        <p:nvSpPr>
          <p:cNvPr id="57" name="TextBox 56">
            <a:extLst>
              <a:ext uri="{FF2B5EF4-FFF2-40B4-BE49-F238E27FC236}">
                <a16:creationId xmlns:a16="http://schemas.microsoft.com/office/drawing/2014/main" id="{2DDD9C5E-67E8-BC7A-4C18-6FC37A01FD96}"/>
              </a:ext>
            </a:extLst>
          </p:cNvPr>
          <p:cNvSpPr txBox="1"/>
          <p:nvPr/>
        </p:nvSpPr>
        <p:spPr>
          <a:xfrm>
            <a:off x="333728"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2007</a:t>
            </a:r>
          </a:p>
        </p:txBody>
      </p:sp>
      <p:sp>
        <p:nvSpPr>
          <p:cNvPr id="60" name="TextBox 59">
            <a:extLst>
              <a:ext uri="{FF2B5EF4-FFF2-40B4-BE49-F238E27FC236}">
                <a16:creationId xmlns:a16="http://schemas.microsoft.com/office/drawing/2014/main" id="{C1256C5F-1E35-0EB1-2AD6-ADE799D994F6}"/>
              </a:ext>
            </a:extLst>
          </p:cNvPr>
          <p:cNvSpPr txBox="1"/>
          <p:nvPr/>
        </p:nvSpPr>
        <p:spPr>
          <a:xfrm>
            <a:off x="2386005" y="208878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2008</a:t>
            </a:r>
          </a:p>
        </p:txBody>
      </p:sp>
      <p:sp>
        <p:nvSpPr>
          <p:cNvPr id="63" name="TextBox 62">
            <a:extLst>
              <a:ext uri="{FF2B5EF4-FFF2-40B4-BE49-F238E27FC236}">
                <a16:creationId xmlns:a16="http://schemas.microsoft.com/office/drawing/2014/main" id="{F24C90BB-03E6-BE3C-6DDF-885A91B862EC}"/>
              </a:ext>
            </a:extLst>
          </p:cNvPr>
          <p:cNvSpPr txBox="1"/>
          <p:nvPr/>
        </p:nvSpPr>
        <p:spPr>
          <a:xfrm>
            <a:off x="4394063" y="207119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2009</a:t>
            </a:r>
          </a:p>
        </p:txBody>
      </p:sp>
      <p:sp>
        <p:nvSpPr>
          <p:cNvPr id="66" name="TextBox 65">
            <a:extLst>
              <a:ext uri="{FF2B5EF4-FFF2-40B4-BE49-F238E27FC236}">
                <a16:creationId xmlns:a16="http://schemas.microsoft.com/office/drawing/2014/main" id="{BAFD8D3B-DA75-819D-8334-A858F192F4AC}"/>
              </a:ext>
            </a:extLst>
          </p:cNvPr>
          <p:cNvSpPr txBox="1"/>
          <p:nvPr/>
        </p:nvSpPr>
        <p:spPr>
          <a:xfrm>
            <a:off x="643676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2010</a:t>
            </a:r>
          </a:p>
        </p:txBody>
      </p:sp>
      <p:sp>
        <p:nvSpPr>
          <p:cNvPr id="69" name="TextBox 68">
            <a:extLst>
              <a:ext uri="{FF2B5EF4-FFF2-40B4-BE49-F238E27FC236}">
                <a16:creationId xmlns:a16="http://schemas.microsoft.com/office/drawing/2014/main" id="{068CE9CE-6708-2AFA-124A-46512C43AF6C}"/>
              </a:ext>
            </a:extLst>
          </p:cNvPr>
          <p:cNvSpPr txBox="1"/>
          <p:nvPr/>
        </p:nvSpPr>
        <p:spPr>
          <a:xfrm>
            <a:off x="845861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2011</a:t>
            </a:r>
          </a:p>
        </p:txBody>
      </p:sp>
      <p:sp>
        <p:nvSpPr>
          <p:cNvPr id="74" name="TextBox 73">
            <a:extLst>
              <a:ext uri="{FF2B5EF4-FFF2-40B4-BE49-F238E27FC236}">
                <a16:creationId xmlns:a16="http://schemas.microsoft.com/office/drawing/2014/main" id="{1BC05843-7318-92F4-8F39-2FD33B03C7ED}"/>
              </a:ext>
            </a:extLst>
          </p:cNvPr>
          <p:cNvSpPr txBox="1"/>
          <p:nvPr/>
        </p:nvSpPr>
        <p:spPr>
          <a:xfrm>
            <a:off x="10459853"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2012</a:t>
            </a:r>
          </a:p>
        </p:txBody>
      </p:sp>
      <p:sp>
        <p:nvSpPr>
          <p:cNvPr id="77" name="TextBox 76">
            <a:extLst>
              <a:ext uri="{FF2B5EF4-FFF2-40B4-BE49-F238E27FC236}">
                <a16:creationId xmlns:a16="http://schemas.microsoft.com/office/drawing/2014/main" id="{68A91EF9-6BE8-0752-5149-BBC13468CEDB}"/>
              </a:ext>
            </a:extLst>
          </p:cNvPr>
          <p:cNvSpPr txBox="1"/>
          <p:nvPr/>
        </p:nvSpPr>
        <p:spPr>
          <a:xfrm>
            <a:off x="324375" y="333147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2013</a:t>
            </a:r>
          </a:p>
        </p:txBody>
      </p:sp>
      <p:sp>
        <p:nvSpPr>
          <p:cNvPr id="98" name="TextBox 97">
            <a:extLst>
              <a:ext uri="{FF2B5EF4-FFF2-40B4-BE49-F238E27FC236}">
                <a16:creationId xmlns:a16="http://schemas.microsoft.com/office/drawing/2014/main" id="{4B73C90A-8D46-5A57-8489-7D69B34F80A9}"/>
              </a:ext>
            </a:extLst>
          </p:cNvPr>
          <p:cNvSpPr txBox="1"/>
          <p:nvPr/>
        </p:nvSpPr>
        <p:spPr>
          <a:xfrm>
            <a:off x="2356346" y="3344836"/>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2014</a:t>
            </a:r>
          </a:p>
        </p:txBody>
      </p:sp>
      <p:sp>
        <p:nvSpPr>
          <p:cNvPr id="99" name="TextBox 98">
            <a:extLst>
              <a:ext uri="{FF2B5EF4-FFF2-40B4-BE49-F238E27FC236}">
                <a16:creationId xmlns:a16="http://schemas.microsoft.com/office/drawing/2014/main" id="{40B5D118-759B-630D-5195-B2C2A69A4893}"/>
              </a:ext>
            </a:extLst>
          </p:cNvPr>
          <p:cNvSpPr txBox="1"/>
          <p:nvPr/>
        </p:nvSpPr>
        <p:spPr>
          <a:xfrm>
            <a:off x="4421371" y="335190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2015</a:t>
            </a:r>
          </a:p>
        </p:txBody>
      </p:sp>
      <p:sp>
        <p:nvSpPr>
          <p:cNvPr id="100" name="TextBox 99">
            <a:extLst>
              <a:ext uri="{FF2B5EF4-FFF2-40B4-BE49-F238E27FC236}">
                <a16:creationId xmlns:a16="http://schemas.microsoft.com/office/drawing/2014/main" id="{4ADCD40F-39CF-28F0-87B8-3AF63BC17471}"/>
              </a:ext>
            </a:extLst>
          </p:cNvPr>
          <p:cNvSpPr txBox="1"/>
          <p:nvPr/>
        </p:nvSpPr>
        <p:spPr>
          <a:xfrm>
            <a:off x="6416601" y="335190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2016</a:t>
            </a:r>
          </a:p>
        </p:txBody>
      </p:sp>
      <p:sp>
        <p:nvSpPr>
          <p:cNvPr id="101" name="TextBox 100">
            <a:extLst>
              <a:ext uri="{FF2B5EF4-FFF2-40B4-BE49-F238E27FC236}">
                <a16:creationId xmlns:a16="http://schemas.microsoft.com/office/drawing/2014/main" id="{04F61A2F-DFA8-0B32-9129-4C7DA19B23D9}"/>
              </a:ext>
            </a:extLst>
          </p:cNvPr>
          <p:cNvSpPr txBox="1"/>
          <p:nvPr/>
        </p:nvSpPr>
        <p:spPr>
          <a:xfrm>
            <a:off x="8418830" y="336882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2017</a:t>
            </a:r>
          </a:p>
        </p:txBody>
      </p:sp>
      <p:sp>
        <p:nvSpPr>
          <p:cNvPr id="102" name="TextBox 101">
            <a:extLst>
              <a:ext uri="{FF2B5EF4-FFF2-40B4-BE49-F238E27FC236}">
                <a16:creationId xmlns:a16="http://schemas.microsoft.com/office/drawing/2014/main" id="{B8E3E8AD-C851-E169-0735-EF6F2A0DFDAC}"/>
              </a:ext>
            </a:extLst>
          </p:cNvPr>
          <p:cNvSpPr txBox="1"/>
          <p:nvPr/>
        </p:nvSpPr>
        <p:spPr>
          <a:xfrm>
            <a:off x="10459853"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2018</a:t>
            </a:r>
          </a:p>
        </p:txBody>
      </p:sp>
      <p:sp>
        <p:nvSpPr>
          <p:cNvPr id="103" name="TextBox 102">
            <a:extLst>
              <a:ext uri="{FF2B5EF4-FFF2-40B4-BE49-F238E27FC236}">
                <a16:creationId xmlns:a16="http://schemas.microsoft.com/office/drawing/2014/main" id="{F10FBF87-E285-6A2E-662F-241DB61F4661}"/>
              </a:ext>
            </a:extLst>
          </p:cNvPr>
          <p:cNvSpPr txBox="1"/>
          <p:nvPr/>
        </p:nvSpPr>
        <p:spPr>
          <a:xfrm>
            <a:off x="322079" y="46086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2019</a:t>
            </a:r>
          </a:p>
        </p:txBody>
      </p:sp>
      <p:sp>
        <p:nvSpPr>
          <p:cNvPr id="104" name="TextBox 103">
            <a:extLst>
              <a:ext uri="{FF2B5EF4-FFF2-40B4-BE49-F238E27FC236}">
                <a16:creationId xmlns:a16="http://schemas.microsoft.com/office/drawing/2014/main" id="{027B1E47-7605-35DF-21FC-2A912C1F0745}"/>
              </a:ext>
            </a:extLst>
          </p:cNvPr>
          <p:cNvSpPr txBox="1"/>
          <p:nvPr/>
        </p:nvSpPr>
        <p:spPr>
          <a:xfrm>
            <a:off x="2367882" y="4600885"/>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2020</a:t>
            </a:r>
          </a:p>
        </p:txBody>
      </p:sp>
      <p:sp>
        <p:nvSpPr>
          <p:cNvPr id="2" name="Rectangle 1">
            <a:extLst>
              <a:ext uri="{FF2B5EF4-FFF2-40B4-BE49-F238E27FC236}">
                <a16:creationId xmlns:a16="http://schemas.microsoft.com/office/drawing/2014/main" id="{5FC86FEA-28C4-465F-C01C-14FDBCE56EAC}"/>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1E442701-2577-0CC2-C959-B54E71151A0A}"/>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850435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2CDC493E-5E38-96C6-4AA2-6852711F95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4543" y="775503"/>
            <a:ext cx="2115464" cy="1496187"/>
          </a:xfrm>
          <a:prstGeom prst="rect">
            <a:avLst/>
          </a:prstGeom>
        </p:spPr>
      </p:pic>
      <p:pic>
        <p:nvPicPr>
          <p:cNvPr id="89" name="Picture 88">
            <a:extLst>
              <a:ext uri="{FF2B5EF4-FFF2-40B4-BE49-F238E27FC236}">
                <a16:creationId xmlns:a16="http://schemas.microsoft.com/office/drawing/2014/main" id="{B989A185-97B7-7508-3D57-EB504D0C2B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3367" y="2043514"/>
            <a:ext cx="2115464" cy="1496187"/>
          </a:xfrm>
          <a:prstGeom prst="rect">
            <a:avLst/>
          </a:prstGeom>
        </p:spPr>
      </p:pic>
      <p:pic>
        <p:nvPicPr>
          <p:cNvPr id="113" name="Picture 112">
            <a:extLst>
              <a:ext uri="{FF2B5EF4-FFF2-40B4-BE49-F238E27FC236}">
                <a16:creationId xmlns:a16="http://schemas.microsoft.com/office/drawing/2014/main" id="{8C8E5199-672D-908F-876D-870F5F10A9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7027" y="3315017"/>
            <a:ext cx="2115464" cy="1496187"/>
          </a:xfrm>
          <a:prstGeom prst="rect">
            <a:avLst/>
          </a:prstGeom>
        </p:spPr>
      </p:pic>
      <p:pic>
        <p:nvPicPr>
          <p:cNvPr id="31" name="Picture 30">
            <a:extLst>
              <a:ext uri="{FF2B5EF4-FFF2-40B4-BE49-F238E27FC236}">
                <a16:creationId xmlns:a16="http://schemas.microsoft.com/office/drawing/2014/main" id="{F5FBEA76-46DF-10B3-D6E4-C0152FA66C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27101" y="787908"/>
            <a:ext cx="2115464" cy="1496187"/>
          </a:xfrm>
          <a:prstGeom prst="rect">
            <a:avLst/>
          </a:prstGeom>
        </p:spPr>
      </p:pic>
      <p:pic>
        <p:nvPicPr>
          <p:cNvPr id="87" name="Picture 86">
            <a:extLst>
              <a:ext uri="{FF2B5EF4-FFF2-40B4-BE49-F238E27FC236}">
                <a16:creationId xmlns:a16="http://schemas.microsoft.com/office/drawing/2014/main" id="{E1A5BAA6-FF78-8D73-E337-7AFAFD35CB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30761" y="2047311"/>
            <a:ext cx="2115464" cy="1496187"/>
          </a:xfrm>
          <a:prstGeom prst="rect">
            <a:avLst/>
          </a:prstGeom>
        </p:spPr>
      </p:pic>
      <p:pic>
        <p:nvPicPr>
          <p:cNvPr id="111" name="Picture 110">
            <a:extLst>
              <a:ext uri="{FF2B5EF4-FFF2-40B4-BE49-F238E27FC236}">
                <a16:creationId xmlns:a16="http://schemas.microsoft.com/office/drawing/2014/main" id="{87B7CD0A-4919-7D23-89D8-5A773DD8F38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23371" y="3324557"/>
            <a:ext cx="2115464" cy="1496187"/>
          </a:xfrm>
          <a:prstGeom prst="rect">
            <a:avLst/>
          </a:prstGeom>
        </p:spPr>
      </p:pic>
      <p:pic>
        <p:nvPicPr>
          <p:cNvPr id="123" name="Picture 122">
            <a:extLst>
              <a:ext uri="{FF2B5EF4-FFF2-40B4-BE49-F238E27FC236}">
                <a16:creationId xmlns:a16="http://schemas.microsoft.com/office/drawing/2014/main" id="{A54F8B79-C86F-C7D3-8AFA-7B9DF2B105E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34446" y="4572282"/>
            <a:ext cx="2115464" cy="1496187"/>
          </a:xfrm>
          <a:prstGeom prst="rect">
            <a:avLst/>
          </a:prstGeom>
        </p:spPr>
      </p:pic>
      <p:pic>
        <p:nvPicPr>
          <p:cNvPr id="27" name="Picture 26">
            <a:extLst>
              <a:ext uri="{FF2B5EF4-FFF2-40B4-BE49-F238E27FC236}">
                <a16:creationId xmlns:a16="http://schemas.microsoft.com/office/drawing/2014/main" id="{93D62F99-E136-2281-F02C-2E0F68806D1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3212" y="783904"/>
            <a:ext cx="2115464" cy="1496187"/>
          </a:xfrm>
          <a:prstGeom prst="rect">
            <a:avLst/>
          </a:prstGeom>
        </p:spPr>
      </p:pic>
      <p:pic>
        <p:nvPicPr>
          <p:cNvPr id="84" name="Picture 83">
            <a:extLst>
              <a:ext uri="{FF2B5EF4-FFF2-40B4-BE49-F238E27FC236}">
                <a16:creationId xmlns:a16="http://schemas.microsoft.com/office/drawing/2014/main" id="{EA3E389A-9780-E7A7-812F-38B6891BF92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91400" y="2056826"/>
            <a:ext cx="2115464" cy="1496187"/>
          </a:xfrm>
          <a:prstGeom prst="rect">
            <a:avLst/>
          </a:prstGeom>
        </p:spPr>
      </p:pic>
      <p:pic>
        <p:nvPicPr>
          <p:cNvPr id="108" name="Picture 107">
            <a:extLst>
              <a:ext uri="{FF2B5EF4-FFF2-40B4-BE49-F238E27FC236}">
                <a16:creationId xmlns:a16="http://schemas.microsoft.com/office/drawing/2014/main" id="{4A72E1D8-29D4-D9AF-3B8A-29BF391ACB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95616" y="3318605"/>
            <a:ext cx="2115464" cy="1496187"/>
          </a:xfrm>
          <a:prstGeom prst="rect">
            <a:avLst/>
          </a:prstGeom>
        </p:spPr>
      </p:pic>
      <p:pic>
        <p:nvPicPr>
          <p:cNvPr id="121" name="Picture 120">
            <a:extLst>
              <a:ext uri="{FF2B5EF4-FFF2-40B4-BE49-F238E27FC236}">
                <a16:creationId xmlns:a16="http://schemas.microsoft.com/office/drawing/2014/main" id="{CB0D72AC-B1D1-3F18-8593-073E83E4006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99567" y="4570551"/>
            <a:ext cx="2115464" cy="1496187"/>
          </a:xfrm>
          <a:prstGeom prst="rect">
            <a:avLst/>
          </a:prstGeom>
        </p:spPr>
      </p:pic>
      <p:pic>
        <p:nvPicPr>
          <p:cNvPr id="20" name="Picture 19">
            <a:extLst>
              <a:ext uri="{FF2B5EF4-FFF2-40B4-BE49-F238E27FC236}">
                <a16:creationId xmlns:a16="http://schemas.microsoft.com/office/drawing/2014/main" id="{80447570-1699-EE5E-DB79-E1381AA3845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63443" y="791262"/>
            <a:ext cx="2115464" cy="1496187"/>
          </a:xfrm>
          <a:prstGeom prst="rect">
            <a:avLst/>
          </a:prstGeom>
        </p:spPr>
      </p:pic>
      <p:pic>
        <p:nvPicPr>
          <p:cNvPr id="76" name="Picture 75">
            <a:extLst>
              <a:ext uri="{FF2B5EF4-FFF2-40B4-BE49-F238E27FC236}">
                <a16:creationId xmlns:a16="http://schemas.microsoft.com/office/drawing/2014/main" id="{E178D957-9438-0A5B-9C01-FDC0E4822E6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67752" y="2047311"/>
            <a:ext cx="2115464" cy="1496187"/>
          </a:xfrm>
          <a:prstGeom prst="rect">
            <a:avLst/>
          </a:prstGeom>
        </p:spPr>
      </p:pic>
      <p:pic>
        <p:nvPicPr>
          <p:cNvPr id="97" name="Picture 96">
            <a:extLst>
              <a:ext uri="{FF2B5EF4-FFF2-40B4-BE49-F238E27FC236}">
                <a16:creationId xmlns:a16="http://schemas.microsoft.com/office/drawing/2014/main" id="{1E0C0FA8-FF75-C27D-83E3-6012F34D3F5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67665" y="3318604"/>
            <a:ext cx="2115464" cy="1496187"/>
          </a:xfrm>
          <a:prstGeom prst="rect">
            <a:avLst/>
          </a:prstGeom>
        </p:spPr>
      </p:pic>
      <p:pic>
        <p:nvPicPr>
          <p:cNvPr id="119" name="Picture 118">
            <a:extLst>
              <a:ext uri="{FF2B5EF4-FFF2-40B4-BE49-F238E27FC236}">
                <a16:creationId xmlns:a16="http://schemas.microsoft.com/office/drawing/2014/main" id="{EE065034-F1F5-6B8E-DB92-57CA60189A4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70664" y="4566430"/>
            <a:ext cx="2115464" cy="1496187"/>
          </a:xfrm>
          <a:prstGeom prst="rect">
            <a:avLst/>
          </a:prstGeom>
        </p:spPr>
      </p:pic>
      <p:pic>
        <p:nvPicPr>
          <p:cNvPr id="13" name="Picture 12">
            <a:extLst>
              <a:ext uri="{FF2B5EF4-FFF2-40B4-BE49-F238E27FC236}">
                <a16:creationId xmlns:a16="http://schemas.microsoft.com/office/drawing/2014/main" id="{71CCD539-1322-4853-750E-1A3FCAD3FBD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034875" y="776987"/>
            <a:ext cx="2115464" cy="1496187"/>
          </a:xfrm>
          <a:prstGeom prst="rect">
            <a:avLst/>
          </a:prstGeom>
        </p:spPr>
      </p:pic>
      <p:pic>
        <p:nvPicPr>
          <p:cNvPr id="58" name="Picture 57">
            <a:extLst>
              <a:ext uri="{FF2B5EF4-FFF2-40B4-BE49-F238E27FC236}">
                <a16:creationId xmlns:a16="http://schemas.microsoft.com/office/drawing/2014/main" id="{DDF993F3-35B1-DDD5-2545-A91C11DF05B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031066" y="2055612"/>
            <a:ext cx="2115464" cy="1496187"/>
          </a:xfrm>
          <a:prstGeom prst="rect">
            <a:avLst/>
          </a:prstGeom>
        </p:spPr>
      </p:pic>
      <p:pic>
        <p:nvPicPr>
          <p:cNvPr id="95" name="Picture 94">
            <a:extLst>
              <a:ext uri="{FF2B5EF4-FFF2-40B4-BE49-F238E27FC236}">
                <a16:creationId xmlns:a16="http://schemas.microsoft.com/office/drawing/2014/main" id="{14B0E24C-AB4D-9A1E-BFCC-F188E3B24DA0}"/>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028669" y="3302920"/>
            <a:ext cx="2115464" cy="1496187"/>
          </a:xfrm>
          <a:prstGeom prst="rect">
            <a:avLst/>
          </a:prstGeom>
        </p:spPr>
      </p:pic>
      <p:pic>
        <p:nvPicPr>
          <p:cNvPr id="117" name="Picture 116">
            <a:extLst>
              <a:ext uri="{FF2B5EF4-FFF2-40B4-BE49-F238E27FC236}">
                <a16:creationId xmlns:a16="http://schemas.microsoft.com/office/drawing/2014/main" id="{7B9A9799-02F6-DF2B-3067-047F4CCC10E7}"/>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028668" y="4581545"/>
            <a:ext cx="2115464" cy="1496187"/>
          </a:xfrm>
          <a:prstGeom prst="rect">
            <a:avLst/>
          </a:prstGeom>
        </p:spPr>
      </p:pic>
      <p:pic>
        <p:nvPicPr>
          <p:cNvPr id="3" name="Picture 2">
            <a:extLst>
              <a:ext uri="{FF2B5EF4-FFF2-40B4-BE49-F238E27FC236}">
                <a16:creationId xmlns:a16="http://schemas.microsoft.com/office/drawing/2014/main" id="{788413CB-AF13-7EE0-18A4-3BA07AC973A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607" y="783564"/>
            <a:ext cx="2115464" cy="1496187"/>
          </a:xfrm>
          <a:prstGeom prst="rect">
            <a:avLst/>
          </a:prstGeom>
        </p:spPr>
      </p:pic>
      <p:pic>
        <p:nvPicPr>
          <p:cNvPr id="50" name="Picture 49">
            <a:extLst>
              <a:ext uri="{FF2B5EF4-FFF2-40B4-BE49-F238E27FC236}">
                <a16:creationId xmlns:a16="http://schemas.microsoft.com/office/drawing/2014/main" id="{95A89269-F2D5-C7C4-3AD8-F694D5852FB2}"/>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596" y="2055613"/>
            <a:ext cx="2115464" cy="1496187"/>
          </a:xfrm>
          <a:prstGeom prst="rect">
            <a:avLst/>
          </a:prstGeom>
        </p:spPr>
      </p:pic>
      <p:pic>
        <p:nvPicPr>
          <p:cNvPr id="92" name="Picture 91">
            <a:extLst>
              <a:ext uri="{FF2B5EF4-FFF2-40B4-BE49-F238E27FC236}">
                <a16:creationId xmlns:a16="http://schemas.microsoft.com/office/drawing/2014/main" id="{44CF08A2-5386-A4B2-3234-2A4B875F081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607" y="3315018"/>
            <a:ext cx="2115464" cy="1496187"/>
          </a:xfrm>
          <a:prstGeom prst="rect">
            <a:avLst/>
          </a:prstGeom>
        </p:spPr>
      </p:pic>
      <p:pic>
        <p:nvPicPr>
          <p:cNvPr id="115" name="Picture 114">
            <a:extLst>
              <a:ext uri="{FF2B5EF4-FFF2-40B4-BE49-F238E27FC236}">
                <a16:creationId xmlns:a16="http://schemas.microsoft.com/office/drawing/2014/main" id="{A5621EEA-511B-4524-328C-F67DCB7817B8}"/>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14" y="4574628"/>
            <a:ext cx="2115464" cy="1496187"/>
          </a:xfrm>
          <a:prstGeom prst="rect">
            <a:avLst/>
          </a:prstGeom>
        </p:spPr>
      </p:pic>
      <p:sp>
        <p:nvSpPr>
          <p:cNvPr id="71" name="TextBox 70">
            <a:extLst>
              <a:ext uri="{FF2B5EF4-FFF2-40B4-BE49-F238E27FC236}">
                <a16:creationId xmlns:a16="http://schemas.microsoft.com/office/drawing/2014/main" id="{85A9292D-38A5-CA0F-D859-0805BBF6BDBD}"/>
              </a:ext>
            </a:extLst>
          </p:cNvPr>
          <p:cNvSpPr txBox="1"/>
          <p:nvPr/>
        </p:nvSpPr>
        <p:spPr>
          <a:xfrm>
            <a:off x="8423715" y="460222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2020</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extBox 9">
            <a:extLst>
              <a:ext uri="{FF2B5EF4-FFF2-40B4-BE49-F238E27FC236}">
                <a16:creationId xmlns:a16="http://schemas.microsoft.com/office/drawing/2014/main" id="{44177EAA-E701-8DE5-C109-4FD223D0C09A}"/>
              </a:ext>
            </a:extLst>
          </p:cNvPr>
          <p:cNvSpPr txBox="1"/>
          <p:nvPr/>
        </p:nvSpPr>
        <p:spPr>
          <a:xfrm>
            <a:off x="341146"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1998</a:t>
            </a:r>
          </a:p>
        </p:txBody>
      </p:sp>
      <p:sp>
        <p:nvSpPr>
          <p:cNvPr id="30" name="TextBox 29">
            <a:extLst>
              <a:ext uri="{FF2B5EF4-FFF2-40B4-BE49-F238E27FC236}">
                <a16:creationId xmlns:a16="http://schemas.microsoft.com/office/drawing/2014/main" id="{D00C03CD-477B-8238-18FB-12CD2E10CCEA}"/>
              </a:ext>
            </a:extLst>
          </p:cNvPr>
          <p:cNvSpPr txBox="1"/>
          <p:nvPr/>
        </p:nvSpPr>
        <p:spPr>
          <a:xfrm>
            <a:off x="2373117" y="81010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1999</a:t>
            </a:r>
          </a:p>
        </p:txBody>
      </p:sp>
      <p:sp>
        <p:nvSpPr>
          <p:cNvPr id="33" name="TextBox 32">
            <a:extLst>
              <a:ext uri="{FF2B5EF4-FFF2-40B4-BE49-F238E27FC236}">
                <a16:creationId xmlns:a16="http://schemas.microsoft.com/office/drawing/2014/main" id="{F76C8618-0FE0-0D52-6004-897E2C34ECFC}"/>
              </a:ext>
            </a:extLst>
          </p:cNvPr>
          <p:cNvSpPr txBox="1"/>
          <p:nvPr/>
        </p:nvSpPr>
        <p:spPr>
          <a:xfrm>
            <a:off x="6425686" y="80782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2001</a:t>
            </a:r>
          </a:p>
        </p:txBody>
      </p:sp>
      <p:sp>
        <p:nvSpPr>
          <p:cNvPr id="36" name="TextBox 35">
            <a:extLst>
              <a:ext uri="{FF2B5EF4-FFF2-40B4-BE49-F238E27FC236}">
                <a16:creationId xmlns:a16="http://schemas.microsoft.com/office/drawing/2014/main" id="{A2FFDCFD-14FB-9A05-7DB6-DD5937190CC5}"/>
              </a:ext>
            </a:extLst>
          </p:cNvPr>
          <p:cNvSpPr txBox="1"/>
          <p:nvPr/>
        </p:nvSpPr>
        <p:spPr>
          <a:xfrm>
            <a:off x="4397403"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2000</a:t>
            </a:r>
          </a:p>
        </p:txBody>
      </p:sp>
      <p:sp>
        <p:nvSpPr>
          <p:cNvPr id="39" name="TextBox 38">
            <a:extLst>
              <a:ext uri="{FF2B5EF4-FFF2-40B4-BE49-F238E27FC236}">
                <a16:creationId xmlns:a16="http://schemas.microsoft.com/office/drawing/2014/main" id="{BD6C76F6-EA71-C5CC-DFD3-EC692B004684}"/>
              </a:ext>
            </a:extLst>
          </p:cNvPr>
          <p:cNvSpPr txBox="1"/>
          <p:nvPr/>
        </p:nvSpPr>
        <p:spPr>
          <a:xfrm>
            <a:off x="8418830"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2002</a:t>
            </a:r>
          </a:p>
        </p:txBody>
      </p:sp>
      <p:sp>
        <p:nvSpPr>
          <p:cNvPr id="47" name="TextBox 46">
            <a:extLst>
              <a:ext uri="{FF2B5EF4-FFF2-40B4-BE49-F238E27FC236}">
                <a16:creationId xmlns:a16="http://schemas.microsoft.com/office/drawing/2014/main" id="{80FB075B-98C3-A9B4-08FD-4323249D858D}"/>
              </a:ext>
            </a:extLst>
          </p:cNvPr>
          <p:cNvSpPr txBox="1"/>
          <p:nvPr/>
        </p:nvSpPr>
        <p:spPr>
          <a:xfrm>
            <a:off x="10489628" y="8171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2003</a:t>
            </a:r>
          </a:p>
        </p:txBody>
      </p:sp>
      <p:sp>
        <p:nvSpPr>
          <p:cNvPr id="57" name="TextBox 56">
            <a:extLst>
              <a:ext uri="{FF2B5EF4-FFF2-40B4-BE49-F238E27FC236}">
                <a16:creationId xmlns:a16="http://schemas.microsoft.com/office/drawing/2014/main" id="{2DDD9C5E-67E8-BC7A-4C18-6FC37A01FD96}"/>
              </a:ext>
            </a:extLst>
          </p:cNvPr>
          <p:cNvSpPr txBox="1"/>
          <p:nvPr/>
        </p:nvSpPr>
        <p:spPr>
          <a:xfrm>
            <a:off x="333728"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2004</a:t>
            </a:r>
          </a:p>
        </p:txBody>
      </p:sp>
      <p:sp>
        <p:nvSpPr>
          <p:cNvPr id="60" name="TextBox 59">
            <a:extLst>
              <a:ext uri="{FF2B5EF4-FFF2-40B4-BE49-F238E27FC236}">
                <a16:creationId xmlns:a16="http://schemas.microsoft.com/office/drawing/2014/main" id="{C1256C5F-1E35-0EB1-2AD6-ADE799D994F6}"/>
              </a:ext>
            </a:extLst>
          </p:cNvPr>
          <p:cNvSpPr txBox="1"/>
          <p:nvPr/>
        </p:nvSpPr>
        <p:spPr>
          <a:xfrm>
            <a:off x="2386005" y="208878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2005</a:t>
            </a:r>
          </a:p>
        </p:txBody>
      </p:sp>
      <p:sp>
        <p:nvSpPr>
          <p:cNvPr id="63" name="TextBox 62">
            <a:extLst>
              <a:ext uri="{FF2B5EF4-FFF2-40B4-BE49-F238E27FC236}">
                <a16:creationId xmlns:a16="http://schemas.microsoft.com/office/drawing/2014/main" id="{F24C90BB-03E6-BE3C-6DDF-885A91B862EC}"/>
              </a:ext>
            </a:extLst>
          </p:cNvPr>
          <p:cNvSpPr txBox="1"/>
          <p:nvPr/>
        </p:nvSpPr>
        <p:spPr>
          <a:xfrm>
            <a:off x="4394063" y="207119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2006</a:t>
            </a:r>
          </a:p>
        </p:txBody>
      </p:sp>
      <p:sp>
        <p:nvSpPr>
          <p:cNvPr id="66" name="TextBox 65">
            <a:extLst>
              <a:ext uri="{FF2B5EF4-FFF2-40B4-BE49-F238E27FC236}">
                <a16:creationId xmlns:a16="http://schemas.microsoft.com/office/drawing/2014/main" id="{BAFD8D3B-DA75-819D-8334-A858F192F4AC}"/>
              </a:ext>
            </a:extLst>
          </p:cNvPr>
          <p:cNvSpPr txBox="1"/>
          <p:nvPr/>
        </p:nvSpPr>
        <p:spPr>
          <a:xfrm>
            <a:off x="643676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2007</a:t>
            </a:r>
          </a:p>
        </p:txBody>
      </p:sp>
      <p:sp>
        <p:nvSpPr>
          <p:cNvPr id="69" name="TextBox 68">
            <a:extLst>
              <a:ext uri="{FF2B5EF4-FFF2-40B4-BE49-F238E27FC236}">
                <a16:creationId xmlns:a16="http://schemas.microsoft.com/office/drawing/2014/main" id="{068CE9CE-6708-2AFA-124A-46512C43AF6C}"/>
              </a:ext>
            </a:extLst>
          </p:cNvPr>
          <p:cNvSpPr txBox="1"/>
          <p:nvPr/>
        </p:nvSpPr>
        <p:spPr>
          <a:xfrm>
            <a:off x="845861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2008</a:t>
            </a:r>
          </a:p>
        </p:txBody>
      </p:sp>
      <p:sp>
        <p:nvSpPr>
          <p:cNvPr id="74" name="TextBox 73">
            <a:extLst>
              <a:ext uri="{FF2B5EF4-FFF2-40B4-BE49-F238E27FC236}">
                <a16:creationId xmlns:a16="http://schemas.microsoft.com/office/drawing/2014/main" id="{1BC05843-7318-92F4-8F39-2FD33B03C7ED}"/>
              </a:ext>
            </a:extLst>
          </p:cNvPr>
          <p:cNvSpPr txBox="1"/>
          <p:nvPr/>
        </p:nvSpPr>
        <p:spPr>
          <a:xfrm>
            <a:off x="10459853"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2009</a:t>
            </a:r>
          </a:p>
        </p:txBody>
      </p:sp>
      <p:sp>
        <p:nvSpPr>
          <p:cNvPr id="77" name="TextBox 76">
            <a:extLst>
              <a:ext uri="{FF2B5EF4-FFF2-40B4-BE49-F238E27FC236}">
                <a16:creationId xmlns:a16="http://schemas.microsoft.com/office/drawing/2014/main" id="{68A91EF9-6BE8-0752-5149-BBC13468CEDB}"/>
              </a:ext>
            </a:extLst>
          </p:cNvPr>
          <p:cNvSpPr txBox="1"/>
          <p:nvPr/>
        </p:nvSpPr>
        <p:spPr>
          <a:xfrm>
            <a:off x="324375" y="333147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2010</a:t>
            </a:r>
          </a:p>
        </p:txBody>
      </p:sp>
      <p:sp>
        <p:nvSpPr>
          <p:cNvPr id="98" name="TextBox 97">
            <a:extLst>
              <a:ext uri="{FF2B5EF4-FFF2-40B4-BE49-F238E27FC236}">
                <a16:creationId xmlns:a16="http://schemas.microsoft.com/office/drawing/2014/main" id="{4B73C90A-8D46-5A57-8489-7D69B34F80A9}"/>
              </a:ext>
            </a:extLst>
          </p:cNvPr>
          <p:cNvSpPr txBox="1"/>
          <p:nvPr/>
        </p:nvSpPr>
        <p:spPr>
          <a:xfrm>
            <a:off x="2356346" y="3344836"/>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2011</a:t>
            </a:r>
          </a:p>
        </p:txBody>
      </p:sp>
      <p:sp>
        <p:nvSpPr>
          <p:cNvPr id="99" name="TextBox 98">
            <a:extLst>
              <a:ext uri="{FF2B5EF4-FFF2-40B4-BE49-F238E27FC236}">
                <a16:creationId xmlns:a16="http://schemas.microsoft.com/office/drawing/2014/main" id="{40B5D118-759B-630D-5195-B2C2A69A4893}"/>
              </a:ext>
            </a:extLst>
          </p:cNvPr>
          <p:cNvSpPr txBox="1"/>
          <p:nvPr/>
        </p:nvSpPr>
        <p:spPr>
          <a:xfrm>
            <a:off x="4394063"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2012</a:t>
            </a:r>
          </a:p>
        </p:txBody>
      </p:sp>
      <p:sp>
        <p:nvSpPr>
          <p:cNvPr id="100" name="TextBox 99">
            <a:extLst>
              <a:ext uri="{FF2B5EF4-FFF2-40B4-BE49-F238E27FC236}">
                <a16:creationId xmlns:a16="http://schemas.microsoft.com/office/drawing/2014/main" id="{4ADCD40F-39CF-28F0-87B8-3AF63BC17471}"/>
              </a:ext>
            </a:extLst>
          </p:cNvPr>
          <p:cNvSpPr txBox="1"/>
          <p:nvPr/>
        </p:nvSpPr>
        <p:spPr>
          <a:xfrm>
            <a:off x="6416601" y="334996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2013</a:t>
            </a:r>
          </a:p>
        </p:txBody>
      </p:sp>
      <p:sp>
        <p:nvSpPr>
          <p:cNvPr id="101" name="TextBox 100">
            <a:extLst>
              <a:ext uri="{FF2B5EF4-FFF2-40B4-BE49-F238E27FC236}">
                <a16:creationId xmlns:a16="http://schemas.microsoft.com/office/drawing/2014/main" id="{04F61A2F-DFA8-0B32-9129-4C7DA19B23D9}"/>
              </a:ext>
            </a:extLst>
          </p:cNvPr>
          <p:cNvSpPr txBox="1"/>
          <p:nvPr/>
        </p:nvSpPr>
        <p:spPr>
          <a:xfrm>
            <a:off x="8418830" y="336882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2014</a:t>
            </a:r>
          </a:p>
        </p:txBody>
      </p:sp>
      <p:sp>
        <p:nvSpPr>
          <p:cNvPr id="102" name="TextBox 101">
            <a:extLst>
              <a:ext uri="{FF2B5EF4-FFF2-40B4-BE49-F238E27FC236}">
                <a16:creationId xmlns:a16="http://schemas.microsoft.com/office/drawing/2014/main" id="{B8E3E8AD-C851-E169-0735-EF6F2A0DFDAC}"/>
              </a:ext>
            </a:extLst>
          </p:cNvPr>
          <p:cNvSpPr txBox="1"/>
          <p:nvPr/>
        </p:nvSpPr>
        <p:spPr>
          <a:xfrm>
            <a:off x="10459853"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2015</a:t>
            </a:r>
          </a:p>
        </p:txBody>
      </p:sp>
      <p:sp>
        <p:nvSpPr>
          <p:cNvPr id="103" name="TextBox 102">
            <a:extLst>
              <a:ext uri="{FF2B5EF4-FFF2-40B4-BE49-F238E27FC236}">
                <a16:creationId xmlns:a16="http://schemas.microsoft.com/office/drawing/2014/main" id="{F10FBF87-E285-6A2E-662F-241DB61F4661}"/>
              </a:ext>
            </a:extLst>
          </p:cNvPr>
          <p:cNvSpPr txBox="1"/>
          <p:nvPr/>
        </p:nvSpPr>
        <p:spPr>
          <a:xfrm>
            <a:off x="322079" y="46086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2016</a:t>
            </a:r>
          </a:p>
        </p:txBody>
      </p:sp>
      <p:sp>
        <p:nvSpPr>
          <p:cNvPr id="104" name="TextBox 103">
            <a:extLst>
              <a:ext uri="{FF2B5EF4-FFF2-40B4-BE49-F238E27FC236}">
                <a16:creationId xmlns:a16="http://schemas.microsoft.com/office/drawing/2014/main" id="{027B1E47-7605-35DF-21FC-2A912C1F0745}"/>
              </a:ext>
            </a:extLst>
          </p:cNvPr>
          <p:cNvSpPr txBox="1"/>
          <p:nvPr/>
        </p:nvSpPr>
        <p:spPr>
          <a:xfrm>
            <a:off x="2367882" y="4600885"/>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2017</a:t>
            </a:r>
          </a:p>
        </p:txBody>
      </p:sp>
      <p:sp>
        <p:nvSpPr>
          <p:cNvPr id="61" name="TextBox 60">
            <a:extLst>
              <a:ext uri="{FF2B5EF4-FFF2-40B4-BE49-F238E27FC236}">
                <a16:creationId xmlns:a16="http://schemas.microsoft.com/office/drawing/2014/main" id="{5D96B948-1A1E-4B61-5FC1-68F188D5426A}"/>
              </a:ext>
            </a:extLst>
          </p:cNvPr>
          <p:cNvSpPr txBox="1"/>
          <p:nvPr/>
        </p:nvSpPr>
        <p:spPr>
          <a:xfrm>
            <a:off x="4394064" y="46100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2018</a:t>
            </a:r>
          </a:p>
        </p:txBody>
      </p:sp>
      <p:sp>
        <p:nvSpPr>
          <p:cNvPr id="67" name="TextBox 66">
            <a:extLst>
              <a:ext uri="{FF2B5EF4-FFF2-40B4-BE49-F238E27FC236}">
                <a16:creationId xmlns:a16="http://schemas.microsoft.com/office/drawing/2014/main" id="{9EA15CEF-918B-F58E-A3C7-F8688A25A8AC}"/>
              </a:ext>
            </a:extLst>
          </p:cNvPr>
          <p:cNvSpPr txBox="1"/>
          <p:nvPr/>
        </p:nvSpPr>
        <p:spPr>
          <a:xfrm>
            <a:off x="6411001" y="460670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2019</a:t>
            </a:r>
          </a:p>
        </p:txBody>
      </p:sp>
      <p:sp>
        <p:nvSpPr>
          <p:cNvPr id="62" name="Text Box 116">
            <a:extLst>
              <a:ext uri="{FF2B5EF4-FFF2-40B4-BE49-F238E27FC236}">
                <a16:creationId xmlns:a16="http://schemas.microsoft.com/office/drawing/2014/main" id="{55631DDD-98BB-5CD2-D8C6-892C9EB5F33B}"/>
              </a:ext>
            </a:extLst>
          </p:cNvPr>
          <p:cNvSpPr txBox="1">
            <a:spLocks noChangeArrowheads="1"/>
          </p:cNvSpPr>
          <p:nvPr/>
        </p:nvSpPr>
        <p:spPr bwMode="auto">
          <a:xfrm>
            <a:off x="0" y="-8793"/>
            <a:ext cx="121919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fr-FR" sz="2400" b="1" dirty="0" err="1">
                <a:latin typeface="Palatino Linotype" pitchFamily="18" charset="0"/>
              </a:rPr>
              <a:t>Expected</a:t>
            </a:r>
            <a:r>
              <a:rPr lang="fr-FR" sz="2400" b="1" dirty="0">
                <a:latin typeface="Palatino Linotype" pitchFamily="18" charset="0"/>
              </a:rPr>
              <a:t> (</a:t>
            </a:r>
            <a:r>
              <a:rPr lang="fr-FR" sz="2400" b="1" dirty="0" err="1">
                <a:latin typeface="Palatino Linotype" pitchFamily="18" charset="0"/>
              </a:rPr>
              <a:t>shaded</a:t>
            </a:r>
            <a:r>
              <a:rPr lang="fr-FR" sz="2400" b="1" dirty="0">
                <a:latin typeface="Palatino Linotype" pitchFamily="18" charset="0"/>
              </a:rPr>
              <a:t> areas) and </a:t>
            </a:r>
            <a:r>
              <a:rPr lang="fr-FR" sz="2400" b="1" dirty="0" err="1">
                <a:latin typeface="Palatino Linotype" pitchFamily="18" charset="0"/>
              </a:rPr>
              <a:t>observed</a:t>
            </a:r>
            <a:r>
              <a:rPr lang="fr-FR" sz="2400" b="1" dirty="0">
                <a:latin typeface="Palatino Linotype" pitchFamily="18" charset="0"/>
              </a:rPr>
              <a:t> (</a:t>
            </a:r>
            <a:r>
              <a:rPr lang="fr-FR" sz="2400" b="1" dirty="0" err="1">
                <a:latin typeface="Palatino Linotype" pitchFamily="18" charset="0"/>
              </a:rPr>
              <a:t>lines</a:t>
            </a:r>
            <a:r>
              <a:rPr lang="fr-FR" sz="2400" b="1" dirty="0">
                <a:latin typeface="Palatino Linotype" pitchFamily="18" charset="0"/>
              </a:rPr>
              <a:t>) proportions-at-</a:t>
            </a:r>
            <a:r>
              <a:rPr lang="fr-FR" sz="2400" b="1" dirty="0" err="1">
                <a:latin typeface="Palatino Linotype" pitchFamily="18" charset="0"/>
              </a:rPr>
              <a:t>age</a:t>
            </a:r>
            <a:r>
              <a:rPr lang="fr-FR" sz="2400" b="1" dirty="0">
                <a:latin typeface="Palatino Linotype" pitchFamily="18" charset="0"/>
              </a:rPr>
              <a:t> for the S70 </a:t>
            </a:r>
            <a:r>
              <a:rPr lang="fr-FR" sz="2400" b="1" dirty="0" err="1">
                <a:latin typeface="Palatino Linotype" pitchFamily="18" charset="0"/>
              </a:rPr>
              <a:t>fleet</a:t>
            </a:r>
            <a:endParaRPr lang="fr-FR" sz="2400" b="1" dirty="0">
              <a:latin typeface="Palatino Linotype" pitchFamily="18" charset="0"/>
            </a:endParaRPr>
          </a:p>
        </p:txBody>
      </p:sp>
      <p:sp>
        <p:nvSpPr>
          <p:cNvPr id="2" name="Rectangle 1">
            <a:extLst>
              <a:ext uri="{FF2B5EF4-FFF2-40B4-BE49-F238E27FC236}">
                <a16:creationId xmlns:a16="http://schemas.microsoft.com/office/drawing/2014/main" id="{7102C8CB-2356-CB61-7576-836860D2188B}"/>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B9FF27C9-ABF4-19C7-AE48-57D3D54A60E0}"/>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471243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5865FA7-3AB5-38B6-C32C-405F0CB289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52562" y="779818"/>
            <a:ext cx="2115464" cy="1496187"/>
          </a:xfrm>
          <a:prstGeom prst="rect">
            <a:avLst/>
          </a:prstGeom>
        </p:spPr>
      </p:pic>
      <p:pic>
        <p:nvPicPr>
          <p:cNvPr id="49" name="Picture 48">
            <a:extLst>
              <a:ext uri="{FF2B5EF4-FFF2-40B4-BE49-F238E27FC236}">
                <a16:creationId xmlns:a16="http://schemas.microsoft.com/office/drawing/2014/main" id="{62A0708E-AC4F-336B-20E3-0A84FB4530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52562" y="2045445"/>
            <a:ext cx="2115464" cy="1496187"/>
          </a:xfrm>
          <a:prstGeom prst="rect">
            <a:avLst/>
          </a:prstGeom>
        </p:spPr>
      </p:pic>
      <p:pic>
        <p:nvPicPr>
          <p:cNvPr id="76" name="Picture 75">
            <a:extLst>
              <a:ext uri="{FF2B5EF4-FFF2-40B4-BE49-F238E27FC236}">
                <a16:creationId xmlns:a16="http://schemas.microsoft.com/office/drawing/2014/main" id="{898923E2-0FF6-DE67-13D8-D2A116EB89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6541" y="3329354"/>
            <a:ext cx="2115464" cy="1496187"/>
          </a:xfrm>
          <a:prstGeom prst="rect">
            <a:avLst/>
          </a:prstGeom>
        </p:spPr>
      </p:pic>
      <p:pic>
        <p:nvPicPr>
          <p:cNvPr id="22" name="Picture 21">
            <a:extLst>
              <a:ext uri="{FF2B5EF4-FFF2-40B4-BE49-F238E27FC236}">
                <a16:creationId xmlns:a16="http://schemas.microsoft.com/office/drawing/2014/main" id="{8DD87386-52C7-36E0-5244-DA4336CB1A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27101" y="789396"/>
            <a:ext cx="2115464" cy="1496187"/>
          </a:xfrm>
          <a:prstGeom prst="rect">
            <a:avLst/>
          </a:prstGeom>
        </p:spPr>
      </p:pic>
      <p:pic>
        <p:nvPicPr>
          <p:cNvPr id="44" name="Picture 43">
            <a:extLst>
              <a:ext uri="{FF2B5EF4-FFF2-40B4-BE49-F238E27FC236}">
                <a16:creationId xmlns:a16="http://schemas.microsoft.com/office/drawing/2014/main" id="{9C3E55FF-2513-1A41-DA20-5C28BAF48D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7766" y="2053143"/>
            <a:ext cx="2115464" cy="1496187"/>
          </a:xfrm>
          <a:prstGeom prst="rect">
            <a:avLst/>
          </a:prstGeom>
        </p:spPr>
      </p:pic>
      <p:pic>
        <p:nvPicPr>
          <p:cNvPr id="73" name="Picture 72">
            <a:extLst>
              <a:ext uri="{FF2B5EF4-FFF2-40B4-BE49-F238E27FC236}">
                <a16:creationId xmlns:a16="http://schemas.microsoft.com/office/drawing/2014/main" id="{041815C5-799F-F634-D4CE-10B3A0B817C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17139" y="3318512"/>
            <a:ext cx="2115464" cy="1496187"/>
          </a:xfrm>
          <a:prstGeom prst="rect">
            <a:avLst/>
          </a:prstGeom>
        </p:spPr>
      </p:pic>
      <p:pic>
        <p:nvPicPr>
          <p:cNvPr id="18" name="Picture 17">
            <a:extLst>
              <a:ext uri="{FF2B5EF4-FFF2-40B4-BE49-F238E27FC236}">
                <a16:creationId xmlns:a16="http://schemas.microsoft.com/office/drawing/2014/main" id="{9F5E3768-9DE9-FE54-3B14-35A7ADADC83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85795" y="780356"/>
            <a:ext cx="2115464" cy="1496187"/>
          </a:xfrm>
          <a:prstGeom prst="rect">
            <a:avLst/>
          </a:prstGeom>
        </p:spPr>
      </p:pic>
      <p:pic>
        <p:nvPicPr>
          <p:cNvPr id="42" name="Picture 41">
            <a:extLst>
              <a:ext uri="{FF2B5EF4-FFF2-40B4-BE49-F238E27FC236}">
                <a16:creationId xmlns:a16="http://schemas.microsoft.com/office/drawing/2014/main" id="{663E5BC6-8AF7-A12F-39CF-D2807F673C5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92306" y="2039926"/>
            <a:ext cx="2115464" cy="1496187"/>
          </a:xfrm>
          <a:prstGeom prst="rect">
            <a:avLst/>
          </a:prstGeom>
        </p:spPr>
      </p:pic>
      <p:pic>
        <p:nvPicPr>
          <p:cNvPr id="70" name="Picture 69">
            <a:extLst>
              <a:ext uri="{FF2B5EF4-FFF2-40B4-BE49-F238E27FC236}">
                <a16:creationId xmlns:a16="http://schemas.microsoft.com/office/drawing/2014/main" id="{A996CE13-F8CE-976E-48B6-24190628DB1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02896" y="3304129"/>
            <a:ext cx="2115464" cy="1496187"/>
          </a:xfrm>
          <a:prstGeom prst="rect">
            <a:avLst/>
          </a:prstGeom>
        </p:spPr>
      </p:pic>
      <p:pic>
        <p:nvPicPr>
          <p:cNvPr id="15" name="Picture 14">
            <a:extLst>
              <a:ext uri="{FF2B5EF4-FFF2-40B4-BE49-F238E27FC236}">
                <a16:creationId xmlns:a16="http://schemas.microsoft.com/office/drawing/2014/main" id="{68DEEC8D-73D1-3315-815F-3FEDB7DB154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60335" y="781027"/>
            <a:ext cx="2115464" cy="1496187"/>
          </a:xfrm>
          <a:prstGeom prst="rect">
            <a:avLst/>
          </a:prstGeom>
        </p:spPr>
      </p:pic>
      <p:pic>
        <p:nvPicPr>
          <p:cNvPr id="40" name="Picture 39">
            <a:extLst>
              <a:ext uri="{FF2B5EF4-FFF2-40B4-BE49-F238E27FC236}">
                <a16:creationId xmlns:a16="http://schemas.microsoft.com/office/drawing/2014/main" id="{F23F83F6-CDC8-AC4A-2369-69EF4A395D9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74397" y="2055613"/>
            <a:ext cx="2115464" cy="1496187"/>
          </a:xfrm>
          <a:prstGeom prst="rect">
            <a:avLst/>
          </a:prstGeom>
        </p:spPr>
      </p:pic>
      <p:pic>
        <p:nvPicPr>
          <p:cNvPr id="59" name="Picture 58">
            <a:extLst>
              <a:ext uri="{FF2B5EF4-FFF2-40B4-BE49-F238E27FC236}">
                <a16:creationId xmlns:a16="http://schemas.microsoft.com/office/drawing/2014/main" id="{8428D9E3-CA1B-C574-A3EF-D62CC25FD6C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81598" y="3303590"/>
            <a:ext cx="2115464" cy="1496187"/>
          </a:xfrm>
          <a:prstGeom prst="rect">
            <a:avLst/>
          </a:prstGeom>
        </p:spPr>
      </p:pic>
      <p:pic>
        <p:nvPicPr>
          <p:cNvPr id="11" name="Picture 10">
            <a:extLst>
              <a:ext uri="{FF2B5EF4-FFF2-40B4-BE49-F238E27FC236}">
                <a16:creationId xmlns:a16="http://schemas.microsoft.com/office/drawing/2014/main" id="{47ACF69A-C6D2-EC68-3F22-BE806DD6D4C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34875" y="774817"/>
            <a:ext cx="2115464" cy="1496187"/>
          </a:xfrm>
          <a:prstGeom prst="rect">
            <a:avLst/>
          </a:prstGeom>
        </p:spPr>
      </p:pic>
      <p:pic>
        <p:nvPicPr>
          <p:cNvPr id="31" name="Picture 30">
            <a:extLst>
              <a:ext uri="{FF2B5EF4-FFF2-40B4-BE49-F238E27FC236}">
                <a16:creationId xmlns:a16="http://schemas.microsoft.com/office/drawing/2014/main" id="{FA8DC18A-1E33-8447-4C22-872AD908DC5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48721" y="2055613"/>
            <a:ext cx="2115464" cy="1496187"/>
          </a:xfrm>
          <a:prstGeom prst="rect">
            <a:avLst/>
          </a:prstGeom>
        </p:spPr>
      </p:pic>
      <p:pic>
        <p:nvPicPr>
          <p:cNvPr id="56" name="Picture 55">
            <a:extLst>
              <a:ext uri="{FF2B5EF4-FFF2-40B4-BE49-F238E27FC236}">
                <a16:creationId xmlns:a16="http://schemas.microsoft.com/office/drawing/2014/main" id="{657513EC-3E1A-3D04-5B6B-D6AA04DD298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39186" y="3303591"/>
            <a:ext cx="2115464" cy="1496187"/>
          </a:xfrm>
          <a:prstGeom prst="rect">
            <a:avLst/>
          </a:prstGeom>
        </p:spPr>
      </p:pic>
      <p:pic>
        <p:nvPicPr>
          <p:cNvPr id="6" name="Picture 5">
            <a:extLst>
              <a:ext uri="{FF2B5EF4-FFF2-40B4-BE49-F238E27FC236}">
                <a16:creationId xmlns:a16="http://schemas.microsoft.com/office/drawing/2014/main" id="{6E5D9C74-1B75-C64F-3354-DD972ABE823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160" y="774818"/>
            <a:ext cx="2115464" cy="1496187"/>
          </a:xfrm>
          <a:prstGeom prst="rect">
            <a:avLst/>
          </a:prstGeom>
        </p:spPr>
      </p:pic>
      <p:pic>
        <p:nvPicPr>
          <p:cNvPr id="28" name="Picture 27">
            <a:extLst>
              <a:ext uri="{FF2B5EF4-FFF2-40B4-BE49-F238E27FC236}">
                <a16:creationId xmlns:a16="http://schemas.microsoft.com/office/drawing/2014/main" id="{4A9E9DDC-819F-2FDD-1883-FC4FEAB6CA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415" y="2038868"/>
            <a:ext cx="2115464" cy="1496187"/>
          </a:xfrm>
          <a:prstGeom prst="rect">
            <a:avLst/>
          </a:prstGeom>
        </p:spPr>
      </p:pic>
      <p:pic>
        <p:nvPicPr>
          <p:cNvPr id="51" name="Picture 50">
            <a:extLst>
              <a:ext uri="{FF2B5EF4-FFF2-40B4-BE49-F238E27FC236}">
                <a16:creationId xmlns:a16="http://schemas.microsoft.com/office/drawing/2014/main" id="{F61B7D9B-5933-E9B3-0D06-C54D2A6DF78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160" y="3313088"/>
            <a:ext cx="2115464" cy="1496187"/>
          </a:xfrm>
          <a:prstGeom prst="rect">
            <a:avLst/>
          </a:prstGeom>
        </p:spPr>
      </p:pic>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extBox 9">
            <a:extLst>
              <a:ext uri="{FF2B5EF4-FFF2-40B4-BE49-F238E27FC236}">
                <a16:creationId xmlns:a16="http://schemas.microsoft.com/office/drawing/2014/main" id="{44177EAA-E701-8DE5-C109-4FD223D0C09A}"/>
              </a:ext>
            </a:extLst>
          </p:cNvPr>
          <p:cNvSpPr txBox="1"/>
          <p:nvPr/>
        </p:nvSpPr>
        <p:spPr>
          <a:xfrm>
            <a:off x="341146"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1999</a:t>
            </a:r>
          </a:p>
        </p:txBody>
      </p:sp>
      <p:sp>
        <p:nvSpPr>
          <p:cNvPr id="30" name="TextBox 29">
            <a:extLst>
              <a:ext uri="{FF2B5EF4-FFF2-40B4-BE49-F238E27FC236}">
                <a16:creationId xmlns:a16="http://schemas.microsoft.com/office/drawing/2014/main" id="{D00C03CD-477B-8238-18FB-12CD2E10CCEA}"/>
              </a:ext>
            </a:extLst>
          </p:cNvPr>
          <p:cNvSpPr txBox="1"/>
          <p:nvPr/>
        </p:nvSpPr>
        <p:spPr>
          <a:xfrm>
            <a:off x="2373117" y="81010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2000</a:t>
            </a:r>
          </a:p>
        </p:txBody>
      </p:sp>
      <p:sp>
        <p:nvSpPr>
          <p:cNvPr id="33" name="TextBox 32">
            <a:extLst>
              <a:ext uri="{FF2B5EF4-FFF2-40B4-BE49-F238E27FC236}">
                <a16:creationId xmlns:a16="http://schemas.microsoft.com/office/drawing/2014/main" id="{F76C8618-0FE0-0D52-6004-897E2C34ECFC}"/>
              </a:ext>
            </a:extLst>
          </p:cNvPr>
          <p:cNvSpPr txBox="1"/>
          <p:nvPr/>
        </p:nvSpPr>
        <p:spPr>
          <a:xfrm>
            <a:off x="6425686" y="80782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2005</a:t>
            </a:r>
          </a:p>
        </p:txBody>
      </p:sp>
      <p:sp>
        <p:nvSpPr>
          <p:cNvPr id="36" name="TextBox 35">
            <a:extLst>
              <a:ext uri="{FF2B5EF4-FFF2-40B4-BE49-F238E27FC236}">
                <a16:creationId xmlns:a16="http://schemas.microsoft.com/office/drawing/2014/main" id="{A2FFDCFD-14FB-9A05-7DB6-DD5937190CC5}"/>
              </a:ext>
            </a:extLst>
          </p:cNvPr>
          <p:cNvSpPr txBox="1"/>
          <p:nvPr/>
        </p:nvSpPr>
        <p:spPr>
          <a:xfrm>
            <a:off x="4397403"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2002</a:t>
            </a:r>
          </a:p>
        </p:txBody>
      </p:sp>
      <p:sp>
        <p:nvSpPr>
          <p:cNvPr id="39" name="TextBox 38">
            <a:extLst>
              <a:ext uri="{FF2B5EF4-FFF2-40B4-BE49-F238E27FC236}">
                <a16:creationId xmlns:a16="http://schemas.microsoft.com/office/drawing/2014/main" id="{BD6C76F6-EA71-C5CC-DFD3-EC692B004684}"/>
              </a:ext>
            </a:extLst>
          </p:cNvPr>
          <p:cNvSpPr txBox="1"/>
          <p:nvPr/>
        </p:nvSpPr>
        <p:spPr>
          <a:xfrm>
            <a:off x="8418830"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2006</a:t>
            </a:r>
          </a:p>
        </p:txBody>
      </p:sp>
      <p:sp>
        <p:nvSpPr>
          <p:cNvPr id="47" name="TextBox 46">
            <a:extLst>
              <a:ext uri="{FF2B5EF4-FFF2-40B4-BE49-F238E27FC236}">
                <a16:creationId xmlns:a16="http://schemas.microsoft.com/office/drawing/2014/main" id="{80FB075B-98C3-A9B4-08FD-4323249D858D}"/>
              </a:ext>
            </a:extLst>
          </p:cNvPr>
          <p:cNvSpPr txBox="1"/>
          <p:nvPr/>
        </p:nvSpPr>
        <p:spPr>
          <a:xfrm>
            <a:off x="10489628" y="8171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2008</a:t>
            </a:r>
          </a:p>
        </p:txBody>
      </p:sp>
      <p:sp>
        <p:nvSpPr>
          <p:cNvPr id="57" name="TextBox 56">
            <a:extLst>
              <a:ext uri="{FF2B5EF4-FFF2-40B4-BE49-F238E27FC236}">
                <a16:creationId xmlns:a16="http://schemas.microsoft.com/office/drawing/2014/main" id="{2DDD9C5E-67E8-BC7A-4C18-6FC37A01FD96}"/>
              </a:ext>
            </a:extLst>
          </p:cNvPr>
          <p:cNvSpPr txBox="1"/>
          <p:nvPr/>
        </p:nvSpPr>
        <p:spPr>
          <a:xfrm>
            <a:off x="333728"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2009</a:t>
            </a:r>
          </a:p>
        </p:txBody>
      </p:sp>
      <p:sp>
        <p:nvSpPr>
          <p:cNvPr id="60" name="TextBox 59">
            <a:extLst>
              <a:ext uri="{FF2B5EF4-FFF2-40B4-BE49-F238E27FC236}">
                <a16:creationId xmlns:a16="http://schemas.microsoft.com/office/drawing/2014/main" id="{C1256C5F-1E35-0EB1-2AD6-ADE799D994F6}"/>
              </a:ext>
            </a:extLst>
          </p:cNvPr>
          <p:cNvSpPr txBox="1"/>
          <p:nvPr/>
        </p:nvSpPr>
        <p:spPr>
          <a:xfrm>
            <a:off x="2386005" y="208878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2010</a:t>
            </a:r>
          </a:p>
        </p:txBody>
      </p:sp>
      <p:sp>
        <p:nvSpPr>
          <p:cNvPr id="63" name="TextBox 62">
            <a:extLst>
              <a:ext uri="{FF2B5EF4-FFF2-40B4-BE49-F238E27FC236}">
                <a16:creationId xmlns:a16="http://schemas.microsoft.com/office/drawing/2014/main" id="{F24C90BB-03E6-BE3C-6DDF-885A91B862EC}"/>
              </a:ext>
            </a:extLst>
          </p:cNvPr>
          <p:cNvSpPr txBox="1"/>
          <p:nvPr/>
        </p:nvSpPr>
        <p:spPr>
          <a:xfrm>
            <a:off x="4394063" y="207119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2011</a:t>
            </a:r>
          </a:p>
        </p:txBody>
      </p:sp>
      <p:sp>
        <p:nvSpPr>
          <p:cNvPr id="66" name="TextBox 65">
            <a:extLst>
              <a:ext uri="{FF2B5EF4-FFF2-40B4-BE49-F238E27FC236}">
                <a16:creationId xmlns:a16="http://schemas.microsoft.com/office/drawing/2014/main" id="{BAFD8D3B-DA75-819D-8334-A858F192F4AC}"/>
              </a:ext>
            </a:extLst>
          </p:cNvPr>
          <p:cNvSpPr txBox="1"/>
          <p:nvPr/>
        </p:nvSpPr>
        <p:spPr>
          <a:xfrm>
            <a:off x="643676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2012</a:t>
            </a:r>
          </a:p>
        </p:txBody>
      </p:sp>
      <p:sp>
        <p:nvSpPr>
          <p:cNvPr id="69" name="TextBox 68">
            <a:extLst>
              <a:ext uri="{FF2B5EF4-FFF2-40B4-BE49-F238E27FC236}">
                <a16:creationId xmlns:a16="http://schemas.microsoft.com/office/drawing/2014/main" id="{068CE9CE-6708-2AFA-124A-46512C43AF6C}"/>
              </a:ext>
            </a:extLst>
          </p:cNvPr>
          <p:cNvSpPr txBox="1"/>
          <p:nvPr/>
        </p:nvSpPr>
        <p:spPr>
          <a:xfrm>
            <a:off x="845861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2013</a:t>
            </a:r>
          </a:p>
        </p:txBody>
      </p:sp>
      <p:sp>
        <p:nvSpPr>
          <p:cNvPr id="74" name="TextBox 73">
            <a:extLst>
              <a:ext uri="{FF2B5EF4-FFF2-40B4-BE49-F238E27FC236}">
                <a16:creationId xmlns:a16="http://schemas.microsoft.com/office/drawing/2014/main" id="{1BC05843-7318-92F4-8F39-2FD33B03C7ED}"/>
              </a:ext>
            </a:extLst>
          </p:cNvPr>
          <p:cNvSpPr txBox="1"/>
          <p:nvPr/>
        </p:nvSpPr>
        <p:spPr>
          <a:xfrm>
            <a:off x="10459853"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2014</a:t>
            </a:r>
          </a:p>
        </p:txBody>
      </p:sp>
      <p:sp>
        <p:nvSpPr>
          <p:cNvPr id="77" name="TextBox 76">
            <a:extLst>
              <a:ext uri="{FF2B5EF4-FFF2-40B4-BE49-F238E27FC236}">
                <a16:creationId xmlns:a16="http://schemas.microsoft.com/office/drawing/2014/main" id="{68A91EF9-6BE8-0752-5149-BBC13468CEDB}"/>
              </a:ext>
            </a:extLst>
          </p:cNvPr>
          <p:cNvSpPr txBox="1"/>
          <p:nvPr/>
        </p:nvSpPr>
        <p:spPr>
          <a:xfrm>
            <a:off x="324375" y="333147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2015</a:t>
            </a:r>
          </a:p>
        </p:txBody>
      </p:sp>
      <p:sp>
        <p:nvSpPr>
          <p:cNvPr id="98" name="TextBox 97">
            <a:extLst>
              <a:ext uri="{FF2B5EF4-FFF2-40B4-BE49-F238E27FC236}">
                <a16:creationId xmlns:a16="http://schemas.microsoft.com/office/drawing/2014/main" id="{4B73C90A-8D46-5A57-8489-7D69B34F80A9}"/>
              </a:ext>
            </a:extLst>
          </p:cNvPr>
          <p:cNvSpPr txBox="1"/>
          <p:nvPr/>
        </p:nvSpPr>
        <p:spPr>
          <a:xfrm>
            <a:off x="2356346" y="3344836"/>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2016</a:t>
            </a:r>
          </a:p>
        </p:txBody>
      </p:sp>
      <p:sp>
        <p:nvSpPr>
          <p:cNvPr id="99" name="TextBox 98">
            <a:extLst>
              <a:ext uri="{FF2B5EF4-FFF2-40B4-BE49-F238E27FC236}">
                <a16:creationId xmlns:a16="http://schemas.microsoft.com/office/drawing/2014/main" id="{40B5D118-759B-630D-5195-B2C2A69A4893}"/>
              </a:ext>
            </a:extLst>
          </p:cNvPr>
          <p:cNvSpPr txBox="1"/>
          <p:nvPr/>
        </p:nvSpPr>
        <p:spPr>
          <a:xfrm>
            <a:off x="4394063"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2017</a:t>
            </a:r>
          </a:p>
        </p:txBody>
      </p:sp>
      <p:sp>
        <p:nvSpPr>
          <p:cNvPr id="100" name="TextBox 99">
            <a:extLst>
              <a:ext uri="{FF2B5EF4-FFF2-40B4-BE49-F238E27FC236}">
                <a16:creationId xmlns:a16="http://schemas.microsoft.com/office/drawing/2014/main" id="{4ADCD40F-39CF-28F0-87B8-3AF63BC17471}"/>
              </a:ext>
            </a:extLst>
          </p:cNvPr>
          <p:cNvSpPr txBox="1"/>
          <p:nvPr/>
        </p:nvSpPr>
        <p:spPr>
          <a:xfrm>
            <a:off x="6416601" y="334996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2018</a:t>
            </a:r>
          </a:p>
        </p:txBody>
      </p:sp>
      <p:sp>
        <p:nvSpPr>
          <p:cNvPr id="101" name="TextBox 100">
            <a:extLst>
              <a:ext uri="{FF2B5EF4-FFF2-40B4-BE49-F238E27FC236}">
                <a16:creationId xmlns:a16="http://schemas.microsoft.com/office/drawing/2014/main" id="{04F61A2F-DFA8-0B32-9129-4C7DA19B23D9}"/>
              </a:ext>
            </a:extLst>
          </p:cNvPr>
          <p:cNvSpPr txBox="1"/>
          <p:nvPr/>
        </p:nvSpPr>
        <p:spPr>
          <a:xfrm>
            <a:off x="8418830" y="336882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2019</a:t>
            </a:r>
          </a:p>
        </p:txBody>
      </p:sp>
      <p:sp>
        <p:nvSpPr>
          <p:cNvPr id="102" name="TextBox 101">
            <a:extLst>
              <a:ext uri="{FF2B5EF4-FFF2-40B4-BE49-F238E27FC236}">
                <a16:creationId xmlns:a16="http://schemas.microsoft.com/office/drawing/2014/main" id="{B8E3E8AD-C851-E169-0735-EF6F2A0DFDAC}"/>
              </a:ext>
            </a:extLst>
          </p:cNvPr>
          <p:cNvSpPr txBox="1"/>
          <p:nvPr/>
        </p:nvSpPr>
        <p:spPr>
          <a:xfrm>
            <a:off x="10459853"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2020</a:t>
            </a:r>
          </a:p>
        </p:txBody>
      </p:sp>
      <p:sp>
        <p:nvSpPr>
          <p:cNvPr id="62" name="Text Box 116">
            <a:extLst>
              <a:ext uri="{FF2B5EF4-FFF2-40B4-BE49-F238E27FC236}">
                <a16:creationId xmlns:a16="http://schemas.microsoft.com/office/drawing/2014/main" id="{55631DDD-98BB-5CD2-D8C6-892C9EB5F33B}"/>
              </a:ext>
            </a:extLst>
          </p:cNvPr>
          <p:cNvSpPr txBox="1">
            <a:spLocks noChangeArrowheads="1"/>
          </p:cNvSpPr>
          <p:nvPr/>
        </p:nvSpPr>
        <p:spPr bwMode="auto">
          <a:xfrm>
            <a:off x="0" y="0"/>
            <a:ext cx="121919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fr-FR" sz="2400" b="1" dirty="0" err="1">
                <a:latin typeface="Palatino Linotype" pitchFamily="18" charset="0"/>
              </a:rPr>
              <a:t>Expected</a:t>
            </a:r>
            <a:r>
              <a:rPr lang="fr-FR" sz="2400" b="1" dirty="0">
                <a:latin typeface="Palatino Linotype" pitchFamily="18" charset="0"/>
              </a:rPr>
              <a:t> (</a:t>
            </a:r>
            <a:r>
              <a:rPr lang="fr-FR" sz="2400" b="1" dirty="0" err="1">
                <a:latin typeface="Palatino Linotype" pitchFamily="18" charset="0"/>
              </a:rPr>
              <a:t>shaded</a:t>
            </a:r>
            <a:r>
              <a:rPr lang="fr-FR" sz="2400" b="1" dirty="0">
                <a:latin typeface="Palatino Linotype" pitchFamily="18" charset="0"/>
              </a:rPr>
              <a:t> areas) and </a:t>
            </a:r>
            <a:r>
              <a:rPr lang="fr-FR" sz="2400" b="1" dirty="0" err="1">
                <a:latin typeface="Palatino Linotype" pitchFamily="18" charset="0"/>
              </a:rPr>
              <a:t>observed</a:t>
            </a:r>
            <a:r>
              <a:rPr lang="fr-FR" sz="2400" b="1" dirty="0">
                <a:latin typeface="Palatino Linotype" pitchFamily="18" charset="0"/>
              </a:rPr>
              <a:t> (</a:t>
            </a:r>
            <a:r>
              <a:rPr lang="fr-FR" sz="2400" b="1" dirty="0" err="1">
                <a:latin typeface="Palatino Linotype" pitchFamily="18" charset="0"/>
              </a:rPr>
              <a:t>lines</a:t>
            </a:r>
            <a:r>
              <a:rPr lang="fr-FR" sz="2400" b="1" dirty="0">
                <a:latin typeface="Palatino Linotype" pitchFamily="18" charset="0"/>
              </a:rPr>
              <a:t>) proportions-at-</a:t>
            </a:r>
            <a:r>
              <a:rPr lang="fr-FR" sz="2400" b="1" dirty="0" err="1">
                <a:latin typeface="Palatino Linotype" pitchFamily="18" charset="0"/>
              </a:rPr>
              <a:t>age</a:t>
            </a:r>
            <a:r>
              <a:rPr lang="fr-FR" sz="2400" b="1" dirty="0">
                <a:latin typeface="Palatino Linotype" pitchFamily="18" charset="0"/>
              </a:rPr>
              <a:t> for the SRZ </a:t>
            </a:r>
            <a:r>
              <a:rPr lang="fr-FR" sz="2400" b="1" dirty="0" err="1">
                <a:latin typeface="Palatino Linotype" pitchFamily="18" charset="0"/>
              </a:rPr>
              <a:t>fleet</a:t>
            </a:r>
            <a:endParaRPr lang="fr-FR" sz="2400" b="1" dirty="0">
              <a:latin typeface="Palatino Linotype" pitchFamily="18" charset="0"/>
            </a:endParaRPr>
          </a:p>
        </p:txBody>
      </p:sp>
      <p:sp>
        <p:nvSpPr>
          <p:cNvPr id="2" name="Rectangle 1">
            <a:extLst>
              <a:ext uri="{FF2B5EF4-FFF2-40B4-BE49-F238E27FC236}">
                <a16:creationId xmlns:a16="http://schemas.microsoft.com/office/drawing/2014/main" id="{29F98E2D-69BA-341E-4CDA-50C1A52BF1CD}"/>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8246C7A8-32CD-CF9F-8B22-52CC82D4E31B}"/>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678402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7E724AA-68EA-3926-77CD-C30FD7B129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4543" y="792761"/>
            <a:ext cx="2115464" cy="1496187"/>
          </a:xfrm>
          <a:prstGeom prst="rect">
            <a:avLst/>
          </a:prstGeom>
        </p:spPr>
      </p:pic>
      <p:pic>
        <p:nvPicPr>
          <p:cNvPr id="40" name="Picture 39">
            <a:extLst>
              <a:ext uri="{FF2B5EF4-FFF2-40B4-BE49-F238E27FC236}">
                <a16:creationId xmlns:a16="http://schemas.microsoft.com/office/drawing/2014/main" id="{392C882B-B753-CA6C-E0BD-D98CB4CAD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7178" y="2046729"/>
            <a:ext cx="2115464" cy="1496187"/>
          </a:xfrm>
          <a:prstGeom prst="rect">
            <a:avLst/>
          </a:prstGeom>
        </p:spPr>
      </p:pic>
      <p:pic>
        <p:nvPicPr>
          <p:cNvPr id="56" name="Picture 55">
            <a:extLst>
              <a:ext uri="{FF2B5EF4-FFF2-40B4-BE49-F238E27FC236}">
                <a16:creationId xmlns:a16="http://schemas.microsoft.com/office/drawing/2014/main" id="{7DEDEF42-AE66-3CF4-EC8C-EEA47CD869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0252" y="3308919"/>
            <a:ext cx="2115464" cy="1496187"/>
          </a:xfrm>
          <a:prstGeom prst="rect">
            <a:avLst/>
          </a:prstGeom>
        </p:spPr>
      </p:pic>
      <p:pic>
        <p:nvPicPr>
          <p:cNvPr id="18" name="Picture 17">
            <a:extLst>
              <a:ext uri="{FF2B5EF4-FFF2-40B4-BE49-F238E27FC236}">
                <a16:creationId xmlns:a16="http://schemas.microsoft.com/office/drawing/2014/main" id="{7A76CB14-AF38-F5B3-66F6-55BF15639B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23978" y="773795"/>
            <a:ext cx="2115464" cy="1496187"/>
          </a:xfrm>
          <a:prstGeom prst="rect">
            <a:avLst/>
          </a:prstGeom>
        </p:spPr>
      </p:pic>
      <p:pic>
        <p:nvPicPr>
          <p:cNvPr id="37" name="Picture 36">
            <a:extLst>
              <a:ext uri="{FF2B5EF4-FFF2-40B4-BE49-F238E27FC236}">
                <a16:creationId xmlns:a16="http://schemas.microsoft.com/office/drawing/2014/main" id="{108DAE45-EFD0-03BB-3CDA-665524E638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09503" y="2039926"/>
            <a:ext cx="2115464" cy="1496187"/>
          </a:xfrm>
          <a:prstGeom prst="rect">
            <a:avLst/>
          </a:prstGeom>
        </p:spPr>
      </p:pic>
      <p:pic>
        <p:nvPicPr>
          <p:cNvPr id="53" name="Picture 52">
            <a:extLst>
              <a:ext uri="{FF2B5EF4-FFF2-40B4-BE49-F238E27FC236}">
                <a16:creationId xmlns:a16="http://schemas.microsoft.com/office/drawing/2014/main" id="{239E2C26-D0B8-A65E-7EE4-D724EC47992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29349" y="3305920"/>
            <a:ext cx="2115464" cy="1496187"/>
          </a:xfrm>
          <a:prstGeom prst="rect">
            <a:avLst/>
          </a:prstGeom>
        </p:spPr>
      </p:pic>
      <p:pic>
        <p:nvPicPr>
          <p:cNvPr id="76" name="Picture 75">
            <a:extLst>
              <a:ext uri="{FF2B5EF4-FFF2-40B4-BE49-F238E27FC236}">
                <a16:creationId xmlns:a16="http://schemas.microsoft.com/office/drawing/2014/main" id="{4032922D-C612-27F3-7286-377CA999C9E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86150" y="4569839"/>
            <a:ext cx="2115464" cy="1496187"/>
          </a:xfrm>
          <a:prstGeom prst="rect">
            <a:avLst/>
          </a:prstGeom>
        </p:spPr>
      </p:pic>
      <p:pic>
        <p:nvPicPr>
          <p:cNvPr id="15" name="Picture 14">
            <a:extLst>
              <a:ext uri="{FF2B5EF4-FFF2-40B4-BE49-F238E27FC236}">
                <a16:creationId xmlns:a16="http://schemas.microsoft.com/office/drawing/2014/main" id="{4B63AF04-8031-9F4F-50FB-192297D9799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92007" y="773796"/>
            <a:ext cx="2115464" cy="1496187"/>
          </a:xfrm>
          <a:prstGeom prst="rect">
            <a:avLst/>
          </a:prstGeom>
        </p:spPr>
      </p:pic>
      <p:pic>
        <p:nvPicPr>
          <p:cNvPr id="34" name="Picture 33">
            <a:extLst>
              <a:ext uri="{FF2B5EF4-FFF2-40B4-BE49-F238E27FC236}">
                <a16:creationId xmlns:a16="http://schemas.microsoft.com/office/drawing/2014/main" id="{ADD1F92F-B330-5010-BC08-0B24063B0E1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77532" y="2046729"/>
            <a:ext cx="2115464" cy="1496187"/>
          </a:xfrm>
          <a:prstGeom prst="rect">
            <a:avLst/>
          </a:prstGeom>
        </p:spPr>
      </p:pic>
      <p:pic>
        <p:nvPicPr>
          <p:cNvPr id="51" name="Picture 50">
            <a:extLst>
              <a:ext uri="{FF2B5EF4-FFF2-40B4-BE49-F238E27FC236}">
                <a16:creationId xmlns:a16="http://schemas.microsoft.com/office/drawing/2014/main" id="{10EFD827-4479-A0A2-457A-56027798451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98606" y="3313594"/>
            <a:ext cx="2115464" cy="1496187"/>
          </a:xfrm>
          <a:prstGeom prst="rect">
            <a:avLst/>
          </a:prstGeom>
        </p:spPr>
      </p:pic>
      <p:pic>
        <p:nvPicPr>
          <p:cNvPr id="73" name="Picture 72">
            <a:extLst>
              <a:ext uri="{FF2B5EF4-FFF2-40B4-BE49-F238E27FC236}">
                <a16:creationId xmlns:a16="http://schemas.microsoft.com/office/drawing/2014/main" id="{6780956D-43A8-D9CD-495F-4F3CBCD4411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57477" y="4569840"/>
            <a:ext cx="2115464" cy="1496187"/>
          </a:xfrm>
          <a:prstGeom prst="rect">
            <a:avLst/>
          </a:prstGeom>
        </p:spPr>
      </p:pic>
      <p:pic>
        <p:nvPicPr>
          <p:cNvPr id="11" name="Picture 10">
            <a:extLst>
              <a:ext uri="{FF2B5EF4-FFF2-40B4-BE49-F238E27FC236}">
                <a16:creationId xmlns:a16="http://schemas.microsoft.com/office/drawing/2014/main" id="{65364BBB-001C-346A-BEE9-C7842E35D1F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60335" y="779809"/>
            <a:ext cx="2115464" cy="1496187"/>
          </a:xfrm>
          <a:prstGeom prst="rect">
            <a:avLst/>
          </a:prstGeom>
        </p:spPr>
      </p:pic>
      <p:pic>
        <p:nvPicPr>
          <p:cNvPr id="31" name="Picture 30">
            <a:extLst>
              <a:ext uri="{FF2B5EF4-FFF2-40B4-BE49-F238E27FC236}">
                <a16:creationId xmlns:a16="http://schemas.microsoft.com/office/drawing/2014/main" id="{27339438-A199-5FA2-EB7E-3D1FADC6180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47857" y="2055613"/>
            <a:ext cx="2115464" cy="1496187"/>
          </a:xfrm>
          <a:prstGeom prst="rect">
            <a:avLst/>
          </a:prstGeom>
        </p:spPr>
      </p:pic>
      <p:pic>
        <p:nvPicPr>
          <p:cNvPr id="49" name="Picture 48">
            <a:extLst>
              <a:ext uri="{FF2B5EF4-FFF2-40B4-BE49-F238E27FC236}">
                <a16:creationId xmlns:a16="http://schemas.microsoft.com/office/drawing/2014/main" id="{E13CCF79-B9A8-2331-085B-FDC16428784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61540" y="3315872"/>
            <a:ext cx="2115464" cy="1496187"/>
          </a:xfrm>
          <a:prstGeom prst="rect">
            <a:avLst/>
          </a:prstGeom>
        </p:spPr>
      </p:pic>
      <p:pic>
        <p:nvPicPr>
          <p:cNvPr id="70" name="Picture 69">
            <a:extLst>
              <a:ext uri="{FF2B5EF4-FFF2-40B4-BE49-F238E27FC236}">
                <a16:creationId xmlns:a16="http://schemas.microsoft.com/office/drawing/2014/main" id="{A5104938-AF30-6A4E-DADE-659561718A8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33495" y="4578724"/>
            <a:ext cx="2115464" cy="1496187"/>
          </a:xfrm>
          <a:prstGeom prst="rect">
            <a:avLst/>
          </a:prstGeom>
        </p:spPr>
      </p:pic>
      <p:pic>
        <p:nvPicPr>
          <p:cNvPr id="6" name="Picture 5">
            <a:extLst>
              <a:ext uri="{FF2B5EF4-FFF2-40B4-BE49-F238E27FC236}">
                <a16:creationId xmlns:a16="http://schemas.microsoft.com/office/drawing/2014/main" id="{1C0B3564-3857-193A-165E-D3C73B24FD1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031971" y="792762"/>
            <a:ext cx="2115464" cy="1496187"/>
          </a:xfrm>
          <a:prstGeom prst="rect">
            <a:avLst/>
          </a:prstGeom>
        </p:spPr>
      </p:pic>
      <p:pic>
        <p:nvPicPr>
          <p:cNvPr id="28" name="Picture 27">
            <a:extLst>
              <a:ext uri="{FF2B5EF4-FFF2-40B4-BE49-F238E27FC236}">
                <a16:creationId xmlns:a16="http://schemas.microsoft.com/office/drawing/2014/main" id="{428B27CB-04A7-6C7A-8AC3-59891BD5DFCC}"/>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018182" y="2046729"/>
            <a:ext cx="2115464" cy="1496187"/>
          </a:xfrm>
          <a:prstGeom prst="rect">
            <a:avLst/>
          </a:prstGeom>
        </p:spPr>
      </p:pic>
      <p:pic>
        <p:nvPicPr>
          <p:cNvPr id="44" name="Picture 43">
            <a:extLst>
              <a:ext uri="{FF2B5EF4-FFF2-40B4-BE49-F238E27FC236}">
                <a16:creationId xmlns:a16="http://schemas.microsoft.com/office/drawing/2014/main" id="{73C49859-8337-6457-5C6F-22C1B98F640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038271" y="3323228"/>
            <a:ext cx="2115464" cy="1496187"/>
          </a:xfrm>
          <a:prstGeom prst="rect">
            <a:avLst/>
          </a:prstGeom>
        </p:spPr>
      </p:pic>
      <p:pic>
        <p:nvPicPr>
          <p:cNvPr id="65" name="Picture 64">
            <a:extLst>
              <a:ext uri="{FF2B5EF4-FFF2-40B4-BE49-F238E27FC236}">
                <a16:creationId xmlns:a16="http://schemas.microsoft.com/office/drawing/2014/main" id="{7AAB0F34-540B-4352-F647-B8FDDF5AC0D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011226" y="4578724"/>
            <a:ext cx="2115464" cy="1496187"/>
          </a:xfrm>
          <a:prstGeom prst="rect">
            <a:avLst/>
          </a:prstGeom>
        </p:spPr>
      </p:pic>
      <p:pic>
        <p:nvPicPr>
          <p:cNvPr id="3" name="Picture 2">
            <a:extLst>
              <a:ext uri="{FF2B5EF4-FFF2-40B4-BE49-F238E27FC236}">
                <a16:creationId xmlns:a16="http://schemas.microsoft.com/office/drawing/2014/main" id="{58C291B6-74B6-C66F-7642-B0D90B9BA5F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0" y="778487"/>
            <a:ext cx="2115464" cy="1496187"/>
          </a:xfrm>
          <a:prstGeom prst="rect">
            <a:avLst/>
          </a:prstGeom>
        </p:spPr>
      </p:pic>
      <p:pic>
        <p:nvPicPr>
          <p:cNvPr id="25" name="Picture 24">
            <a:extLst>
              <a:ext uri="{FF2B5EF4-FFF2-40B4-BE49-F238E27FC236}">
                <a16:creationId xmlns:a16="http://schemas.microsoft.com/office/drawing/2014/main" id="{97726CF4-37FF-D85E-F4E4-7694E0B066CC}"/>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785" y="2047635"/>
            <a:ext cx="2115464" cy="1496187"/>
          </a:xfrm>
          <a:prstGeom prst="rect">
            <a:avLst/>
          </a:prstGeom>
        </p:spPr>
      </p:pic>
      <p:pic>
        <p:nvPicPr>
          <p:cNvPr id="42" name="Picture 41">
            <a:extLst>
              <a:ext uri="{FF2B5EF4-FFF2-40B4-BE49-F238E27FC236}">
                <a16:creationId xmlns:a16="http://schemas.microsoft.com/office/drawing/2014/main" id="{6D7F9363-E4A8-4A8A-CA79-F7565448913C}"/>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996" y="3315873"/>
            <a:ext cx="2115464" cy="1496187"/>
          </a:xfrm>
          <a:prstGeom prst="rect">
            <a:avLst/>
          </a:prstGeom>
        </p:spPr>
      </p:pic>
      <p:pic>
        <p:nvPicPr>
          <p:cNvPr id="59" name="Picture 58">
            <a:extLst>
              <a:ext uri="{FF2B5EF4-FFF2-40B4-BE49-F238E27FC236}">
                <a16:creationId xmlns:a16="http://schemas.microsoft.com/office/drawing/2014/main" id="{2B285E35-3DB9-E02D-2DF6-661B9C91FA0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668" y="4576662"/>
            <a:ext cx="2115464" cy="1496187"/>
          </a:xfrm>
          <a:prstGeom prst="rect">
            <a:avLst/>
          </a:prstGeom>
        </p:spPr>
      </p:pic>
      <p:sp>
        <p:nvSpPr>
          <p:cNvPr id="71" name="TextBox 70">
            <a:extLst>
              <a:ext uri="{FF2B5EF4-FFF2-40B4-BE49-F238E27FC236}">
                <a16:creationId xmlns:a16="http://schemas.microsoft.com/office/drawing/2014/main" id="{85A9292D-38A5-CA0F-D859-0805BBF6BDBD}"/>
              </a:ext>
            </a:extLst>
          </p:cNvPr>
          <p:cNvSpPr txBox="1"/>
          <p:nvPr/>
        </p:nvSpPr>
        <p:spPr>
          <a:xfrm>
            <a:off x="8423715" y="460222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2020</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extBox 9">
            <a:extLst>
              <a:ext uri="{FF2B5EF4-FFF2-40B4-BE49-F238E27FC236}">
                <a16:creationId xmlns:a16="http://schemas.microsoft.com/office/drawing/2014/main" id="{44177EAA-E701-8DE5-C109-4FD223D0C09A}"/>
              </a:ext>
            </a:extLst>
          </p:cNvPr>
          <p:cNvSpPr txBox="1"/>
          <p:nvPr/>
        </p:nvSpPr>
        <p:spPr>
          <a:xfrm>
            <a:off x="341146"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1998</a:t>
            </a:r>
          </a:p>
        </p:txBody>
      </p:sp>
      <p:sp>
        <p:nvSpPr>
          <p:cNvPr id="30" name="TextBox 29">
            <a:extLst>
              <a:ext uri="{FF2B5EF4-FFF2-40B4-BE49-F238E27FC236}">
                <a16:creationId xmlns:a16="http://schemas.microsoft.com/office/drawing/2014/main" id="{D00C03CD-477B-8238-18FB-12CD2E10CCEA}"/>
              </a:ext>
            </a:extLst>
          </p:cNvPr>
          <p:cNvSpPr txBox="1"/>
          <p:nvPr/>
        </p:nvSpPr>
        <p:spPr>
          <a:xfrm>
            <a:off x="2373117" y="81010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1999</a:t>
            </a:r>
          </a:p>
        </p:txBody>
      </p:sp>
      <p:sp>
        <p:nvSpPr>
          <p:cNvPr id="33" name="TextBox 32">
            <a:extLst>
              <a:ext uri="{FF2B5EF4-FFF2-40B4-BE49-F238E27FC236}">
                <a16:creationId xmlns:a16="http://schemas.microsoft.com/office/drawing/2014/main" id="{F76C8618-0FE0-0D52-6004-897E2C34ECFC}"/>
              </a:ext>
            </a:extLst>
          </p:cNvPr>
          <p:cNvSpPr txBox="1"/>
          <p:nvPr/>
        </p:nvSpPr>
        <p:spPr>
          <a:xfrm>
            <a:off x="6425686" y="80782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2001</a:t>
            </a:r>
          </a:p>
        </p:txBody>
      </p:sp>
      <p:sp>
        <p:nvSpPr>
          <p:cNvPr id="36" name="TextBox 35">
            <a:extLst>
              <a:ext uri="{FF2B5EF4-FFF2-40B4-BE49-F238E27FC236}">
                <a16:creationId xmlns:a16="http://schemas.microsoft.com/office/drawing/2014/main" id="{A2FFDCFD-14FB-9A05-7DB6-DD5937190CC5}"/>
              </a:ext>
            </a:extLst>
          </p:cNvPr>
          <p:cNvSpPr txBox="1"/>
          <p:nvPr/>
        </p:nvSpPr>
        <p:spPr>
          <a:xfrm>
            <a:off x="4397403"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2000</a:t>
            </a:r>
          </a:p>
        </p:txBody>
      </p:sp>
      <p:sp>
        <p:nvSpPr>
          <p:cNvPr id="39" name="TextBox 38">
            <a:extLst>
              <a:ext uri="{FF2B5EF4-FFF2-40B4-BE49-F238E27FC236}">
                <a16:creationId xmlns:a16="http://schemas.microsoft.com/office/drawing/2014/main" id="{BD6C76F6-EA71-C5CC-DFD3-EC692B004684}"/>
              </a:ext>
            </a:extLst>
          </p:cNvPr>
          <p:cNvSpPr txBox="1"/>
          <p:nvPr/>
        </p:nvSpPr>
        <p:spPr>
          <a:xfrm>
            <a:off x="8418830"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2002</a:t>
            </a:r>
          </a:p>
        </p:txBody>
      </p:sp>
      <p:sp>
        <p:nvSpPr>
          <p:cNvPr id="47" name="TextBox 46">
            <a:extLst>
              <a:ext uri="{FF2B5EF4-FFF2-40B4-BE49-F238E27FC236}">
                <a16:creationId xmlns:a16="http://schemas.microsoft.com/office/drawing/2014/main" id="{80FB075B-98C3-A9B4-08FD-4323249D858D}"/>
              </a:ext>
            </a:extLst>
          </p:cNvPr>
          <p:cNvSpPr txBox="1"/>
          <p:nvPr/>
        </p:nvSpPr>
        <p:spPr>
          <a:xfrm>
            <a:off x="10489628" y="8171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2003</a:t>
            </a:r>
          </a:p>
        </p:txBody>
      </p:sp>
      <p:sp>
        <p:nvSpPr>
          <p:cNvPr id="57" name="TextBox 56">
            <a:extLst>
              <a:ext uri="{FF2B5EF4-FFF2-40B4-BE49-F238E27FC236}">
                <a16:creationId xmlns:a16="http://schemas.microsoft.com/office/drawing/2014/main" id="{2DDD9C5E-67E8-BC7A-4C18-6FC37A01FD96}"/>
              </a:ext>
            </a:extLst>
          </p:cNvPr>
          <p:cNvSpPr txBox="1"/>
          <p:nvPr/>
        </p:nvSpPr>
        <p:spPr>
          <a:xfrm>
            <a:off x="333728"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2004</a:t>
            </a:r>
          </a:p>
        </p:txBody>
      </p:sp>
      <p:sp>
        <p:nvSpPr>
          <p:cNvPr id="60" name="TextBox 59">
            <a:extLst>
              <a:ext uri="{FF2B5EF4-FFF2-40B4-BE49-F238E27FC236}">
                <a16:creationId xmlns:a16="http://schemas.microsoft.com/office/drawing/2014/main" id="{C1256C5F-1E35-0EB1-2AD6-ADE799D994F6}"/>
              </a:ext>
            </a:extLst>
          </p:cNvPr>
          <p:cNvSpPr txBox="1"/>
          <p:nvPr/>
        </p:nvSpPr>
        <p:spPr>
          <a:xfrm>
            <a:off x="2386005" y="208878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2005</a:t>
            </a:r>
          </a:p>
        </p:txBody>
      </p:sp>
      <p:sp>
        <p:nvSpPr>
          <p:cNvPr id="63" name="TextBox 62">
            <a:extLst>
              <a:ext uri="{FF2B5EF4-FFF2-40B4-BE49-F238E27FC236}">
                <a16:creationId xmlns:a16="http://schemas.microsoft.com/office/drawing/2014/main" id="{F24C90BB-03E6-BE3C-6DDF-885A91B862EC}"/>
              </a:ext>
            </a:extLst>
          </p:cNvPr>
          <p:cNvSpPr txBox="1"/>
          <p:nvPr/>
        </p:nvSpPr>
        <p:spPr>
          <a:xfrm>
            <a:off x="4394063" y="207119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2006</a:t>
            </a:r>
          </a:p>
        </p:txBody>
      </p:sp>
      <p:sp>
        <p:nvSpPr>
          <p:cNvPr id="66" name="TextBox 65">
            <a:extLst>
              <a:ext uri="{FF2B5EF4-FFF2-40B4-BE49-F238E27FC236}">
                <a16:creationId xmlns:a16="http://schemas.microsoft.com/office/drawing/2014/main" id="{BAFD8D3B-DA75-819D-8334-A858F192F4AC}"/>
              </a:ext>
            </a:extLst>
          </p:cNvPr>
          <p:cNvSpPr txBox="1"/>
          <p:nvPr/>
        </p:nvSpPr>
        <p:spPr>
          <a:xfrm>
            <a:off x="643676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2007</a:t>
            </a:r>
          </a:p>
        </p:txBody>
      </p:sp>
      <p:sp>
        <p:nvSpPr>
          <p:cNvPr id="69" name="TextBox 68">
            <a:extLst>
              <a:ext uri="{FF2B5EF4-FFF2-40B4-BE49-F238E27FC236}">
                <a16:creationId xmlns:a16="http://schemas.microsoft.com/office/drawing/2014/main" id="{068CE9CE-6708-2AFA-124A-46512C43AF6C}"/>
              </a:ext>
            </a:extLst>
          </p:cNvPr>
          <p:cNvSpPr txBox="1"/>
          <p:nvPr/>
        </p:nvSpPr>
        <p:spPr>
          <a:xfrm>
            <a:off x="845861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2008</a:t>
            </a:r>
          </a:p>
        </p:txBody>
      </p:sp>
      <p:sp>
        <p:nvSpPr>
          <p:cNvPr id="74" name="TextBox 73">
            <a:extLst>
              <a:ext uri="{FF2B5EF4-FFF2-40B4-BE49-F238E27FC236}">
                <a16:creationId xmlns:a16="http://schemas.microsoft.com/office/drawing/2014/main" id="{1BC05843-7318-92F4-8F39-2FD33B03C7ED}"/>
              </a:ext>
            </a:extLst>
          </p:cNvPr>
          <p:cNvSpPr txBox="1"/>
          <p:nvPr/>
        </p:nvSpPr>
        <p:spPr>
          <a:xfrm>
            <a:off x="10459853"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2009</a:t>
            </a:r>
          </a:p>
        </p:txBody>
      </p:sp>
      <p:sp>
        <p:nvSpPr>
          <p:cNvPr id="77" name="TextBox 76">
            <a:extLst>
              <a:ext uri="{FF2B5EF4-FFF2-40B4-BE49-F238E27FC236}">
                <a16:creationId xmlns:a16="http://schemas.microsoft.com/office/drawing/2014/main" id="{68A91EF9-6BE8-0752-5149-BBC13468CEDB}"/>
              </a:ext>
            </a:extLst>
          </p:cNvPr>
          <p:cNvSpPr txBox="1"/>
          <p:nvPr/>
        </p:nvSpPr>
        <p:spPr>
          <a:xfrm>
            <a:off x="324375" y="333147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2010</a:t>
            </a:r>
          </a:p>
        </p:txBody>
      </p:sp>
      <p:sp>
        <p:nvSpPr>
          <p:cNvPr id="98" name="TextBox 97">
            <a:extLst>
              <a:ext uri="{FF2B5EF4-FFF2-40B4-BE49-F238E27FC236}">
                <a16:creationId xmlns:a16="http://schemas.microsoft.com/office/drawing/2014/main" id="{4B73C90A-8D46-5A57-8489-7D69B34F80A9}"/>
              </a:ext>
            </a:extLst>
          </p:cNvPr>
          <p:cNvSpPr txBox="1"/>
          <p:nvPr/>
        </p:nvSpPr>
        <p:spPr>
          <a:xfrm>
            <a:off x="2356346" y="3344836"/>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2011</a:t>
            </a:r>
          </a:p>
        </p:txBody>
      </p:sp>
      <p:sp>
        <p:nvSpPr>
          <p:cNvPr id="99" name="TextBox 98">
            <a:extLst>
              <a:ext uri="{FF2B5EF4-FFF2-40B4-BE49-F238E27FC236}">
                <a16:creationId xmlns:a16="http://schemas.microsoft.com/office/drawing/2014/main" id="{40B5D118-759B-630D-5195-B2C2A69A4893}"/>
              </a:ext>
            </a:extLst>
          </p:cNvPr>
          <p:cNvSpPr txBox="1"/>
          <p:nvPr/>
        </p:nvSpPr>
        <p:spPr>
          <a:xfrm>
            <a:off x="4393810"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2012</a:t>
            </a:r>
          </a:p>
        </p:txBody>
      </p:sp>
      <p:sp>
        <p:nvSpPr>
          <p:cNvPr id="100" name="TextBox 99">
            <a:extLst>
              <a:ext uri="{FF2B5EF4-FFF2-40B4-BE49-F238E27FC236}">
                <a16:creationId xmlns:a16="http://schemas.microsoft.com/office/drawing/2014/main" id="{4ADCD40F-39CF-28F0-87B8-3AF63BC17471}"/>
              </a:ext>
            </a:extLst>
          </p:cNvPr>
          <p:cNvSpPr txBox="1"/>
          <p:nvPr/>
        </p:nvSpPr>
        <p:spPr>
          <a:xfrm>
            <a:off x="6416601" y="334996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2013</a:t>
            </a:r>
          </a:p>
        </p:txBody>
      </p:sp>
      <p:sp>
        <p:nvSpPr>
          <p:cNvPr id="101" name="TextBox 100">
            <a:extLst>
              <a:ext uri="{FF2B5EF4-FFF2-40B4-BE49-F238E27FC236}">
                <a16:creationId xmlns:a16="http://schemas.microsoft.com/office/drawing/2014/main" id="{04F61A2F-DFA8-0B32-9129-4C7DA19B23D9}"/>
              </a:ext>
            </a:extLst>
          </p:cNvPr>
          <p:cNvSpPr txBox="1"/>
          <p:nvPr/>
        </p:nvSpPr>
        <p:spPr>
          <a:xfrm>
            <a:off x="8418830" y="336882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2014</a:t>
            </a:r>
          </a:p>
        </p:txBody>
      </p:sp>
      <p:sp>
        <p:nvSpPr>
          <p:cNvPr id="102" name="TextBox 101">
            <a:extLst>
              <a:ext uri="{FF2B5EF4-FFF2-40B4-BE49-F238E27FC236}">
                <a16:creationId xmlns:a16="http://schemas.microsoft.com/office/drawing/2014/main" id="{B8E3E8AD-C851-E169-0735-EF6F2A0DFDAC}"/>
              </a:ext>
            </a:extLst>
          </p:cNvPr>
          <p:cNvSpPr txBox="1"/>
          <p:nvPr/>
        </p:nvSpPr>
        <p:spPr>
          <a:xfrm>
            <a:off x="10459853"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2015</a:t>
            </a:r>
          </a:p>
        </p:txBody>
      </p:sp>
      <p:sp>
        <p:nvSpPr>
          <p:cNvPr id="103" name="TextBox 102">
            <a:extLst>
              <a:ext uri="{FF2B5EF4-FFF2-40B4-BE49-F238E27FC236}">
                <a16:creationId xmlns:a16="http://schemas.microsoft.com/office/drawing/2014/main" id="{F10FBF87-E285-6A2E-662F-241DB61F4661}"/>
              </a:ext>
            </a:extLst>
          </p:cNvPr>
          <p:cNvSpPr txBox="1"/>
          <p:nvPr/>
        </p:nvSpPr>
        <p:spPr>
          <a:xfrm>
            <a:off x="322079" y="46086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2016</a:t>
            </a:r>
          </a:p>
        </p:txBody>
      </p:sp>
      <p:sp>
        <p:nvSpPr>
          <p:cNvPr id="104" name="TextBox 103">
            <a:extLst>
              <a:ext uri="{FF2B5EF4-FFF2-40B4-BE49-F238E27FC236}">
                <a16:creationId xmlns:a16="http://schemas.microsoft.com/office/drawing/2014/main" id="{027B1E47-7605-35DF-21FC-2A912C1F0745}"/>
              </a:ext>
            </a:extLst>
          </p:cNvPr>
          <p:cNvSpPr txBox="1"/>
          <p:nvPr/>
        </p:nvSpPr>
        <p:spPr>
          <a:xfrm>
            <a:off x="2367882" y="4600885"/>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2017</a:t>
            </a:r>
          </a:p>
        </p:txBody>
      </p:sp>
      <p:sp>
        <p:nvSpPr>
          <p:cNvPr id="61" name="TextBox 60">
            <a:extLst>
              <a:ext uri="{FF2B5EF4-FFF2-40B4-BE49-F238E27FC236}">
                <a16:creationId xmlns:a16="http://schemas.microsoft.com/office/drawing/2014/main" id="{5D96B948-1A1E-4B61-5FC1-68F188D5426A}"/>
              </a:ext>
            </a:extLst>
          </p:cNvPr>
          <p:cNvSpPr txBox="1"/>
          <p:nvPr/>
        </p:nvSpPr>
        <p:spPr>
          <a:xfrm>
            <a:off x="4394064" y="46100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2018</a:t>
            </a:r>
          </a:p>
        </p:txBody>
      </p:sp>
      <p:sp>
        <p:nvSpPr>
          <p:cNvPr id="67" name="TextBox 66">
            <a:extLst>
              <a:ext uri="{FF2B5EF4-FFF2-40B4-BE49-F238E27FC236}">
                <a16:creationId xmlns:a16="http://schemas.microsoft.com/office/drawing/2014/main" id="{9EA15CEF-918B-F58E-A3C7-F8688A25A8AC}"/>
              </a:ext>
            </a:extLst>
          </p:cNvPr>
          <p:cNvSpPr txBox="1"/>
          <p:nvPr/>
        </p:nvSpPr>
        <p:spPr>
          <a:xfrm>
            <a:off x="6411001" y="460670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2019</a:t>
            </a:r>
          </a:p>
        </p:txBody>
      </p:sp>
      <p:sp>
        <p:nvSpPr>
          <p:cNvPr id="62" name="Text Box 116">
            <a:extLst>
              <a:ext uri="{FF2B5EF4-FFF2-40B4-BE49-F238E27FC236}">
                <a16:creationId xmlns:a16="http://schemas.microsoft.com/office/drawing/2014/main" id="{55631DDD-98BB-5CD2-D8C6-892C9EB5F33B}"/>
              </a:ext>
            </a:extLst>
          </p:cNvPr>
          <p:cNvSpPr txBox="1">
            <a:spLocks noChangeArrowheads="1"/>
          </p:cNvSpPr>
          <p:nvPr/>
        </p:nvSpPr>
        <p:spPr bwMode="auto">
          <a:xfrm>
            <a:off x="0" y="-8792"/>
            <a:ext cx="121919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fr-FR" sz="2400" b="1" dirty="0" err="1">
                <a:latin typeface="Palatino Linotype" pitchFamily="18" charset="0"/>
              </a:rPr>
              <a:t>Expected</a:t>
            </a:r>
            <a:r>
              <a:rPr lang="fr-FR" sz="2400" b="1" dirty="0">
                <a:latin typeface="Palatino Linotype" pitchFamily="18" charset="0"/>
              </a:rPr>
              <a:t> (</a:t>
            </a:r>
            <a:r>
              <a:rPr lang="fr-FR" sz="2400" b="1" dirty="0" err="1">
                <a:latin typeface="Palatino Linotype" pitchFamily="18" charset="0"/>
              </a:rPr>
              <a:t>shaded</a:t>
            </a:r>
            <a:r>
              <a:rPr lang="fr-FR" sz="2400" b="1" dirty="0">
                <a:latin typeface="Palatino Linotype" pitchFamily="18" charset="0"/>
              </a:rPr>
              <a:t> areas) and </a:t>
            </a:r>
            <a:r>
              <a:rPr lang="fr-FR" sz="2400" b="1" dirty="0" err="1">
                <a:latin typeface="Palatino Linotype" pitchFamily="18" charset="0"/>
              </a:rPr>
              <a:t>observed</a:t>
            </a:r>
            <a:r>
              <a:rPr lang="fr-FR" sz="2400" b="1" dirty="0">
                <a:latin typeface="Palatino Linotype" pitchFamily="18" charset="0"/>
              </a:rPr>
              <a:t> (</a:t>
            </a:r>
            <a:r>
              <a:rPr lang="fr-FR" sz="2400" b="1" dirty="0" err="1">
                <a:latin typeface="Palatino Linotype" pitchFamily="18" charset="0"/>
              </a:rPr>
              <a:t>lines</a:t>
            </a:r>
            <a:r>
              <a:rPr lang="fr-FR" sz="2400" b="1" dirty="0">
                <a:latin typeface="Palatino Linotype" pitchFamily="18" charset="0"/>
              </a:rPr>
              <a:t>) proportions-at-</a:t>
            </a:r>
            <a:r>
              <a:rPr lang="fr-FR" sz="2400" b="1" dirty="0" err="1">
                <a:latin typeface="Palatino Linotype" pitchFamily="18" charset="0"/>
              </a:rPr>
              <a:t>age</a:t>
            </a:r>
            <a:r>
              <a:rPr lang="fr-FR" sz="2400" b="1" dirty="0">
                <a:latin typeface="Palatino Linotype" pitchFamily="18" charset="0"/>
              </a:rPr>
              <a:t> for the GPZ </a:t>
            </a:r>
            <a:r>
              <a:rPr lang="fr-FR" sz="2400" b="1" dirty="0" err="1">
                <a:latin typeface="Palatino Linotype" pitchFamily="18" charset="0"/>
              </a:rPr>
              <a:t>fleet</a:t>
            </a:r>
            <a:endParaRPr lang="fr-FR" sz="2400" b="1" dirty="0">
              <a:latin typeface="Palatino Linotype" pitchFamily="18" charset="0"/>
            </a:endParaRPr>
          </a:p>
        </p:txBody>
      </p:sp>
      <p:sp>
        <p:nvSpPr>
          <p:cNvPr id="2" name="Rectangle 1">
            <a:extLst>
              <a:ext uri="{FF2B5EF4-FFF2-40B4-BE49-F238E27FC236}">
                <a16:creationId xmlns:a16="http://schemas.microsoft.com/office/drawing/2014/main" id="{A6EBEB7C-723A-5DEF-3874-916BC24832E2}"/>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7AE0DE04-3783-0363-83C5-58AECAE05153}"/>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296174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0A85D-EAA6-428C-55A3-0C690CE9F00E}"/>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2920A23B-4902-4B14-99BC-9BE6C6E407DA}"/>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5" name="Picture 4">
            <a:extLst>
              <a:ext uri="{FF2B5EF4-FFF2-40B4-BE49-F238E27FC236}">
                <a16:creationId xmlns:a16="http://schemas.microsoft.com/office/drawing/2014/main" id="{096D9419-C572-6850-1B9E-34FE9BA0A1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531" y="799564"/>
            <a:ext cx="4533138" cy="5771007"/>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Pearson </a:t>
            </a:r>
            <a:r>
              <a:rPr lang="fr-FR" sz="2600" b="1" dirty="0" err="1">
                <a:latin typeface="Palatino Linotype" pitchFamily="18" charset="0"/>
              </a:rPr>
              <a:t>age</a:t>
            </a:r>
            <a:r>
              <a:rPr lang="fr-FR" sz="2600" b="1" dirty="0">
                <a:latin typeface="Palatino Linotype" pitchFamily="18" charset="0"/>
              </a:rPr>
              <a:t> </a:t>
            </a:r>
            <a:r>
              <a:rPr lang="fr-FR" sz="2600" b="1" dirty="0" err="1">
                <a:latin typeface="Palatino Linotype" pitchFamily="18" charset="0"/>
              </a:rPr>
              <a:t>residuals</a:t>
            </a:r>
            <a:r>
              <a:rPr lang="fr-FR" sz="2600" b="1" dirty="0">
                <a:latin typeface="Palatino Linotype" pitchFamily="18" charset="0"/>
              </a:rPr>
              <a:t> (1 / 2)</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5B4FE95F-5815-6EC8-38C4-DBF5795A75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955" y="799564"/>
            <a:ext cx="4533138" cy="5771007"/>
          </a:xfrm>
          <a:prstGeom prst="rect">
            <a:avLst/>
          </a:prstGeom>
        </p:spPr>
      </p:pic>
      <p:sp>
        <p:nvSpPr>
          <p:cNvPr id="13" name="TextBox 12">
            <a:extLst>
              <a:ext uri="{FF2B5EF4-FFF2-40B4-BE49-F238E27FC236}">
                <a16:creationId xmlns:a16="http://schemas.microsoft.com/office/drawing/2014/main" id="{9AF32FC3-EE96-DF6F-0983-21E62951D1E9}"/>
              </a:ext>
            </a:extLst>
          </p:cNvPr>
          <p:cNvSpPr txBox="1"/>
          <p:nvPr/>
        </p:nvSpPr>
        <p:spPr>
          <a:xfrm>
            <a:off x="594955" y="1078899"/>
            <a:ext cx="4794738" cy="307777"/>
          </a:xfrm>
          <a:prstGeom prst="rect">
            <a:avLst/>
          </a:prstGeom>
          <a:noFill/>
        </p:spPr>
        <p:txBody>
          <a:bodyPr wrap="square" rtlCol="0">
            <a:spAutoFit/>
          </a:bodyPr>
          <a:lstStyle/>
          <a:p>
            <a:pPr algn="ctr"/>
            <a:r>
              <a:rPr lang="en-NZ" sz="1400" b="1" dirty="0">
                <a:latin typeface="Arial" panose="020B0604020202020204" pitchFamily="34" charset="0"/>
                <a:cs typeface="Arial" panose="020B0604020202020204" pitchFamily="34" charset="0"/>
              </a:rPr>
              <a:t>N70 fleet</a:t>
            </a:r>
          </a:p>
        </p:txBody>
      </p:sp>
      <p:sp>
        <p:nvSpPr>
          <p:cNvPr id="14" name="TextBox 13">
            <a:extLst>
              <a:ext uri="{FF2B5EF4-FFF2-40B4-BE49-F238E27FC236}">
                <a16:creationId xmlns:a16="http://schemas.microsoft.com/office/drawing/2014/main" id="{D8D6F6CA-FC10-F2B6-2589-F325B23E928F}"/>
              </a:ext>
            </a:extLst>
          </p:cNvPr>
          <p:cNvSpPr txBox="1"/>
          <p:nvPr/>
        </p:nvSpPr>
        <p:spPr>
          <a:xfrm>
            <a:off x="5406532" y="1078899"/>
            <a:ext cx="4794738" cy="307777"/>
          </a:xfrm>
          <a:prstGeom prst="rect">
            <a:avLst/>
          </a:prstGeom>
          <a:noFill/>
        </p:spPr>
        <p:txBody>
          <a:bodyPr wrap="square" rtlCol="0">
            <a:spAutoFit/>
          </a:bodyPr>
          <a:lstStyle/>
          <a:p>
            <a:pPr algn="ctr"/>
            <a:r>
              <a:rPr lang="en-NZ" sz="1400" b="1" dirty="0">
                <a:latin typeface="Arial" panose="020B0604020202020204" pitchFamily="34" charset="0"/>
                <a:cs typeface="Arial" panose="020B0604020202020204" pitchFamily="34" charset="0"/>
              </a:rPr>
              <a:t>S70 fleet</a:t>
            </a:r>
          </a:p>
        </p:txBody>
      </p:sp>
    </p:spTree>
    <p:extLst>
      <p:ext uri="{BB962C8B-B14F-4D97-AF65-F5344CB8AC3E}">
        <p14:creationId xmlns:p14="http://schemas.microsoft.com/office/powerpoint/2010/main" val="36618172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05090C-7C3C-CBD7-1523-BBF8BE62484D}"/>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8ECA824F-B486-A20C-2339-382B2A2C999D}"/>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9" name="Picture 8">
            <a:extLst>
              <a:ext uri="{FF2B5EF4-FFF2-40B4-BE49-F238E27FC236}">
                <a16:creationId xmlns:a16="http://schemas.microsoft.com/office/drawing/2014/main" id="{2ACA215C-E358-53B8-3284-D43B43A5AF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524" y="799563"/>
            <a:ext cx="4533138" cy="5771007"/>
          </a:xfrm>
          <a:prstGeom prst="rect">
            <a:avLst/>
          </a:prstGeom>
        </p:spPr>
      </p:pic>
      <p:pic>
        <p:nvPicPr>
          <p:cNvPr id="4" name="Picture 3">
            <a:extLst>
              <a:ext uri="{FF2B5EF4-FFF2-40B4-BE49-F238E27FC236}">
                <a16:creationId xmlns:a16="http://schemas.microsoft.com/office/drawing/2014/main" id="{452E0748-3A2C-279F-357D-9456E0998C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954" y="799564"/>
            <a:ext cx="4533138" cy="5771007"/>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Pearson </a:t>
            </a:r>
            <a:r>
              <a:rPr lang="fr-FR" sz="2600" b="1" dirty="0" err="1">
                <a:latin typeface="Palatino Linotype" pitchFamily="18" charset="0"/>
              </a:rPr>
              <a:t>age</a:t>
            </a:r>
            <a:r>
              <a:rPr lang="fr-FR" sz="2600" b="1" dirty="0">
                <a:latin typeface="Palatino Linotype" pitchFamily="18" charset="0"/>
              </a:rPr>
              <a:t> </a:t>
            </a:r>
            <a:r>
              <a:rPr lang="fr-FR" sz="2600" b="1" dirty="0" err="1">
                <a:latin typeface="Palatino Linotype" pitchFamily="18" charset="0"/>
              </a:rPr>
              <a:t>residuals</a:t>
            </a:r>
            <a:r>
              <a:rPr lang="fr-FR" sz="2600" b="1" dirty="0">
                <a:latin typeface="Palatino Linotype" pitchFamily="18" charset="0"/>
              </a:rPr>
              <a:t> (2 / 2)</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9AF32FC3-EE96-DF6F-0983-21E62951D1E9}"/>
              </a:ext>
            </a:extLst>
          </p:cNvPr>
          <p:cNvSpPr txBox="1"/>
          <p:nvPr/>
        </p:nvSpPr>
        <p:spPr>
          <a:xfrm>
            <a:off x="594955" y="1078899"/>
            <a:ext cx="4794738" cy="307777"/>
          </a:xfrm>
          <a:prstGeom prst="rect">
            <a:avLst/>
          </a:prstGeom>
          <a:noFill/>
        </p:spPr>
        <p:txBody>
          <a:bodyPr wrap="square" rtlCol="0">
            <a:spAutoFit/>
          </a:bodyPr>
          <a:lstStyle/>
          <a:p>
            <a:pPr algn="ctr"/>
            <a:r>
              <a:rPr lang="en-NZ" sz="1400" b="1" dirty="0">
                <a:latin typeface="Arial" panose="020B0604020202020204" pitchFamily="34" charset="0"/>
                <a:cs typeface="Arial" panose="020B0604020202020204" pitchFamily="34" charset="0"/>
              </a:rPr>
              <a:t>SRZ fleet</a:t>
            </a:r>
          </a:p>
        </p:txBody>
      </p:sp>
      <p:sp>
        <p:nvSpPr>
          <p:cNvPr id="14" name="TextBox 13">
            <a:extLst>
              <a:ext uri="{FF2B5EF4-FFF2-40B4-BE49-F238E27FC236}">
                <a16:creationId xmlns:a16="http://schemas.microsoft.com/office/drawing/2014/main" id="{D8D6F6CA-FC10-F2B6-2589-F325B23E928F}"/>
              </a:ext>
            </a:extLst>
          </p:cNvPr>
          <p:cNvSpPr txBox="1"/>
          <p:nvPr/>
        </p:nvSpPr>
        <p:spPr>
          <a:xfrm>
            <a:off x="5406532" y="1078899"/>
            <a:ext cx="4794738" cy="307777"/>
          </a:xfrm>
          <a:prstGeom prst="rect">
            <a:avLst/>
          </a:prstGeom>
          <a:noFill/>
        </p:spPr>
        <p:txBody>
          <a:bodyPr wrap="square" rtlCol="0">
            <a:spAutoFit/>
          </a:bodyPr>
          <a:lstStyle/>
          <a:p>
            <a:pPr algn="ctr"/>
            <a:r>
              <a:rPr lang="en-NZ" sz="1400" b="1" dirty="0">
                <a:latin typeface="Arial" panose="020B0604020202020204" pitchFamily="34" charset="0"/>
                <a:cs typeface="Arial" panose="020B0604020202020204" pitchFamily="34" charset="0"/>
              </a:rPr>
              <a:t>GPZ fleet</a:t>
            </a:r>
          </a:p>
        </p:txBody>
      </p:sp>
    </p:spTree>
    <p:extLst>
      <p:ext uri="{BB962C8B-B14F-4D97-AF65-F5344CB8AC3E}">
        <p14:creationId xmlns:p14="http://schemas.microsoft.com/office/powerpoint/2010/main" val="912393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Rectangle 4"/>
          <p:cNvSpPr>
            <a:spLocks noChangeArrowheads="1"/>
          </p:cNvSpPr>
          <p:nvPr/>
        </p:nvSpPr>
        <p:spPr bwMode="auto">
          <a:xfrm>
            <a:off x="1524000" y="910252"/>
            <a:ext cx="9144000" cy="830997"/>
          </a:xfrm>
          <a:prstGeom prst="rect">
            <a:avLst/>
          </a:prstGeom>
          <a:noFill/>
          <a:ln>
            <a:noFill/>
          </a:ln>
          <a:effectLst>
            <a:prstShdw prst="shdw17" dist="17961" dir="2700000">
              <a:schemeClr val="bg1">
                <a:gamma/>
                <a:shade val="60000"/>
                <a:invGamma/>
              </a:schemeClr>
            </a:prst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spAutoFit/>
          </a:bodyPr>
          <a:lstStyle/>
          <a:p>
            <a:pPr algn="ctr"/>
            <a:r>
              <a:rPr lang="fr-FR" sz="4800" b="1" dirty="0">
                <a:latin typeface="Palatino Linotype" pitchFamily="18" charset="0"/>
              </a:rPr>
              <a:t>Operating model for TOA</a:t>
            </a:r>
          </a:p>
        </p:txBody>
      </p:sp>
      <p:sp>
        <p:nvSpPr>
          <p:cNvPr id="5" name="Moins 4"/>
          <p:cNvSpPr/>
          <p:nvPr/>
        </p:nvSpPr>
        <p:spPr>
          <a:xfrm>
            <a:off x="191344" y="3019920"/>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5303912" y="5013177"/>
            <a:ext cx="432048" cy="249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2636CE83-2C3D-F8B8-0329-85FDC0B7E2EE}"/>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8A390653-F0BE-2E46-15FB-18B0891B920C}"/>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5971449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4FF6F2-3C82-33DA-D516-108D66F2F53B}"/>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A072450F-203F-6A10-E310-6E72B9479702}"/>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Observed</a:t>
            </a:r>
            <a:r>
              <a:rPr lang="fr-FR" sz="2600" b="1" dirty="0">
                <a:latin typeface="Palatino Linotype" pitchFamily="18" charset="0"/>
              </a:rPr>
              <a:t> </a:t>
            </a:r>
            <a:r>
              <a:rPr lang="fr-FR" sz="2600" b="1" dirty="0" err="1">
                <a:latin typeface="Palatino Linotype" pitchFamily="18" charset="0"/>
              </a:rPr>
              <a:t>age</a:t>
            </a:r>
            <a:r>
              <a:rPr lang="fr-FR" sz="2600" b="1" dirty="0">
                <a:latin typeface="Palatino Linotype" pitchFamily="18" charset="0"/>
              </a:rPr>
              <a:t> </a:t>
            </a:r>
            <a:r>
              <a:rPr lang="fr-FR" sz="2600" b="1" dirty="0" err="1">
                <a:latin typeface="Palatino Linotype" pitchFamily="18" charset="0"/>
              </a:rPr>
              <a:t>frequencies</a:t>
            </a:r>
            <a:r>
              <a:rPr lang="fr-FR" sz="2600" b="1" dirty="0">
                <a:latin typeface="Palatino Linotype" pitchFamily="18" charset="0"/>
              </a:rPr>
              <a:t> versus </a:t>
            </a:r>
            <a:r>
              <a:rPr lang="fr-FR" sz="2600" b="1" dirty="0" err="1">
                <a:latin typeface="Palatino Linotype" pitchFamily="18" charset="0"/>
              </a:rPr>
              <a:t>predicted</a:t>
            </a:r>
            <a:r>
              <a:rPr lang="fr-FR" sz="2600" b="1" dirty="0">
                <a:latin typeface="Palatino Linotype" pitchFamily="18" charset="0"/>
              </a:rPr>
              <a:t> </a:t>
            </a:r>
            <a:r>
              <a:rPr lang="fr-FR" sz="2600" b="1" dirty="0" err="1">
                <a:latin typeface="Palatino Linotype" pitchFamily="18" charset="0"/>
              </a:rPr>
              <a:t>ages</a:t>
            </a:r>
            <a:endParaRPr lang="fr-FR" sz="2600" b="1" dirty="0">
              <a:latin typeface="Palatino Linotype" pitchFamily="18" charset="0"/>
            </a:endParaRP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AAD6C992-A530-B276-FC52-50AA4E01A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270" y="1863089"/>
            <a:ext cx="6044184" cy="4274820"/>
          </a:xfrm>
          <a:prstGeom prst="rect">
            <a:avLst/>
          </a:prstGeom>
        </p:spPr>
      </p:pic>
      <p:sp>
        <p:nvSpPr>
          <p:cNvPr id="8" name="Espace réservé du contenu 2">
            <a:extLst>
              <a:ext uri="{FF2B5EF4-FFF2-40B4-BE49-F238E27FC236}">
                <a16:creationId xmlns:a16="http://schemas.microsoft.com/office/drawing/2014/main" id="{88AB786D-B751-F61A-4DE7-6022FE5E6CEB}"/>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800" i="0" u="none" strike="noStrike" baseline="0" dirty="0">
                <a:latin typeface="Times New Roman" panose="02020603050405020304" pitchFamily="18" charset="0"/>
              </a:rPr>
              <a:t>Boxplots of the observed age frequencies in the N70, S70, SRZ and GPZ fleets (mean, interquartile, and 1.5 times the interquartile), and maximum posterior density (MPD) fits (mean in blue and interquartile in grey) </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53598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0" y="0"/>
            <a:ext cx="1219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fr-FR" sz="2400" b="1" dirty="0" err="1">
                <a:latin typeface="Palatino Linotype" pitchFamily="18" charset="0"/>
              </a:rPr>
              <a:t>Observed</a:t>
            </a:r>
            <a:r>
              <a:rPr lang="fr-FR" sz="2400" b="1" dirty="0">
                <a:latin typeface="Palatino Linotype" pitchFamily="18" charset="0"/>
              </a:rPr>
              <a:t> 90th percentiles of the </a:t>
            </a:r>
            <a:r>
              <a:rPr lang="fr-FR" sz="2400" b="1" dirty="0" err="1">
                <a:latin typeface="Palatino Linotype" pitchFamily="18" charset="0"/>
              </a:rPr>
              <a:t>observed</a:t>
            </a:r>
            <a:r>
              <a:rPr lang="fr-FR" sz="2400" b="1" dirty="0">
                <a:latin typeface="Palatino Linotype" pitchFamily="18" charset="0"/>
              </a:rPr>
              <a:t> </a:t>
            </a:r>
            <a:r>
              <a:rPr lang="fr-FR" sz="2400" b="1" dirty="0" err="1">
                <a:latin typeface="Palatino Linotype" pitchFamily="18" charset="0"/>
              </a:rPr>
              <a:t>age</a:t>
            </a:r>
            <a:r>
              <a:rPr lang="fr-FR" sz="2400" b="1" dirty="0">
                <a:latin typeface="Palatino Linotype" pitchFamily="18" charset="0"/>
              </a:rPr>
              <a:t> </a:t>
            </a:r>
            <a:r>
              <a:rPr lang="fr-FR" sz="2400" b="1" dirty="0" err="1">
                <a:latin typeface="Palatino Linotype" pitchFamily="18" charset="0"/>
              </a:rPr>
              <a:t>frequencies</a:t>
            </a:r>
            <a:r>
              <a:rPr lang="fr-FR" sz="2400" b="1" dirty="0">
                <a:latin typeface="Palatino Linotype" pitchFamily="18" charset="0"/>
              </a:rPr>
              <a:t> versus MPD </a:t>
            </a:r>
            <a:r>
              <a:rPr lang="fr-FR" sz="2400" b="1" dirty="0" err="1">
                <a:latin typeface="Palatino Linotype" pitchFamily="18" charset="0"/>
              </a:rPr>
              <a:t>fits</a:t>
            </a:r>
            <a:r>
              <a:rPr lang="fr-FR" sz="2400" b="1" dirty="0">
                <a:latin typeface="Palatino Linotype" pitchFamily="18" charset="0"/>
              </a:rPr>
              <a:t> </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u contenu 2">
            <a:extLst>
              <a:ext uri="{FF2B5EF4-FFF2-40B4-BE49-F238E27FC236}">
                <a16:creationId xmlns:a16="http://schemas.microsoft.com/office/drawing/2014/main" id="{88AB786D-B751-F61A-4DE7-6022FE5E6CEB}"/>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800" i="0" u="none" strike="noStrike" baseline="0" dirty="0">
                <a:latin typeface="Times New Roman" panose="02020603050405020304" pitchFamily="18" charset="0"/>
              </a:rPr>
              <a:t>Trend in the 90</a:t>
            </a:r>
            <a:r>
              <a:rPr lang="en-US" sz="1800" i="0" u="none" strike="noStrike" baseline="30000" dirty="0">
                <a:latin typeface="Times New Roman" panose="02020603050405020304" pitchFamily="18" charset="0"/>
              </a:rPr>
              <a:t>th</a:t>
            </a:r>
            <a:r>
              <a:rPr lang="en-US" sz="1800" i="0" u="none" strike="noStrike" baseline="0" dirty="0">
                <a:latin typeface="Times New Roman" panose="02020603050405020304" pitchFamily="18" charset="0"/>
              </a:rPr>
              <a:t> percentile of the observed age frequency in the N70, S70 SRZ and GPZ fleets, and maximum posterior density (MPD) fit (blue line)</a:t>
            </a:r>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84916E2-1FA0-A90A-BE4A-B44C4EF22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5546" y="1737567"/>
            <a:ext cx="6044184" cy="4274820"/>
          </a:xfrm>
          <a:prstGeom prst="rect">
            <a:avLst/>
          </a:prstGeom>
        </p:spPr>
      </p:pic>
      <p:sp>
        <p:nvSpPr>
          <p:cNvPr id="2" name="Rectangle 1">
            <a:extLst>
              <a:ext uri="{FF2B5EF4-FFF2-40B4-BE49-F238E27FC236}">
                <a16:creationId xmlns:a16="http://schemas.microsoft.com/office/drawing/2014/main" id="{2EBBB939-8F6A-35AC-5016-3E98F15452D7}"/>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A0F283C5-EE5C-C975-ABBE-9D1B66F40585}"/>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1905515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66DCF398-1426-4FDF-D234-73017C04E4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24946" y="782223"/>
            <a:ext cx="2115464" cy="1496187"/>
          </a:xfrm>
          <a:prstGeom prst="rect">
            <a:avLst/>
          </a:prstGeom>
        </p:spPr>
      </p:pic>
      <p:pic>
        <p:nvPicPr>
          <p:cNvPr id="79" name="Picture 78">
            <a:extLst>
              <a:ext uri="{FF2B5EF4-FFF2-40B4-BE49-F238E27FC236}">
                <a16:creationId xmlns:a16="http://schemas.microsoft.com/office/drawing/2014/main" id="{9E8A9543-6413-5792-DB45-AD471407E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2031" y="2066719"/>
            <a:ext cx="2115464" cy="1496187"/>
          </a:xfrm>
          <a:prstGeom prst="rect">
            <a:avLst/>
          </a:prstGeom>
        </p:spPr>
      </p:pic>
      <p:pic>
        <p:nvPicPr>
          <p:cNvPr id="91" name="Picture 90">
            <a:extLst>
              <a:ext uri="{FF2B5EF4-FFF2-40B4-BE49-F238E27FC236}">
                <a16:creationId xmlns:a16="http://schemas.microsoft.com/office/drawing/2014/main" id="{6645CBFC-0ABA-95EA-9D44-E2EE0C871A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6890" y="3317384"/>
            <a:ext cx="2115464" cy="1496187"/>
          </a:xfrm>
          <a:prstGeom prst="rect">
            <a:avLst/>
          </a:prstGeom>
        </p:spPr>
      </p:pic>
      <p:pic>
        <p:nvPicPr>
          <p:cNvPr id="29" name="Picture 28">
            <a:extLst>
              <a:ext uri="{FF2B5EF4-FFF2-40B4-BE49-F238E27FC236}">
                <a16:creationId xmlns:a16="http://schemas.microsoft.com/office/drawing/2014/main" id="{5BA1F972-55C8-7A96-1180-0043C0612F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7853" y="799564"/>
            <a:ext cx="2115464" cy="1496187"/>
          </a:xfrm>
          <a:prstGeom prst="rect">
            <a:avLst/>
          </a:prstGeom>
        </p:spPr>
      </p:pic>
      <p:pic>
        <p:nvPicPr>
          <p:cNvPr id="76" name="Picture 75">
            <a:extLst>
              <a:ext uri="{FF2B5EF4-FFF2-40B4-BE49-F238E27FC236}">
                <a16:creationId xmlns:a16="http://schemas.microsoft.com/office/drawing/2014/main" id="{D3951165-CC79-8EB5-026D-7A9EC530A1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71225" y="2065693"/>
            <a:ext cx="2115464" cy="1496187"/>
          </a:xfrm>
          <a:prstGeom prst="rect">
            <a:avLst/>
          </a:prstGeom>
        </p:spPr>
      </p:pic>
      <p:pic>
        <p:nvPicPr>
          <p:cNvPr id="89" name="Picture 88">
            <a:extLst>
              <a:ext uri="{FF2B5EF4-FFF2-40B4-BE49-F238E27FC236}">
                <a16:creationId xmlns:a16="http://schemas.microsoft.com/office/drawing/2014/main" id="{AEAA21A4-ABE8-6FB8-7D80-168F65D6C4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19075" y="3323463"/>
            <a:ext cx="2115464" cy="1496187"/>
          </a:xfrm>
          <a:prstGeom prst="rect">
            <a:avLst/>
          </a:prstGeom>
        </p:spPr>
      </p:pic>
      <p:pic>
        <p:nvPicPr>
          <p:cNvPr id="24" name="Picture 23">
            <a:extLst>
              <a:ext uri="{FF2B5EF4-FFF2-40B4-BE49-F238E27FC236}">
                <a16:creationId xmlns:a16="http://schemas.microsoft.com/office/drawing/2014/main" id="{3D8DB576-4A97-5BA9-329E-E8B31E5C8B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60396" y="779705"/>
            <a:ext cx="2115464" cy="1496187"/>
          </a:xfrm>
          <a:prstGeom prst="rect">
            <a:avLst/>
          </a:prstGeom>
        </p:spPr>
      </p:pic>
      <p:pic>
        <p:nvPicPr>
          <p:cNvPr id="72" name="Picture 71">
            <a:extLst>
              <a:ext uri="{FF2B5EF4-FFF2-40B4-BE49-F238E27FC236}">
                <a16:creationId xmlns:a16="http://schemas.microsoft.com/office/drawing/2014/main" id="{2A6D5DC7-53FB-F39E-0A06-82A657D11F7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41696" y="2045817"/>
            <a:ext cx="2115464" cy="1496187"/>
          </a:xfrm>
          <a:prstGeom prst="rect">
            <a:avLst/>
          </a:prstGeom>
        </p:spPr>
      </p:pic>
      <p:pic>
        <p:nvPicPr>
          <p:cNvPr id="87" name="Picture 86">
            <a:extLst>
              <a:ext uri="{FF2B5EF4-FFF2-40B4-BE49-F238E27FC236}">
                <a16:creationId xmlns:a16="http://schemas.microsoft.com/office/drawing/2014/main" id="{055F5C8B-AF68-4254-D0C6-EA5968D3977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91400" y="3323463"/>
            <a:ext cx="2115464" cy="1496187"/>
          </a:xfrm>
          <a:prstGeom prst="rect">
            <a:avLst/>
          </a:prstGeom>
        </p:spPr>
      </p:pic>
      <p:pic>
        <p:nvPicPr>
          <p:cNvPr id="16" name="Picture 15">
            <a:extLst>
              <a:ext uri="{FF2B5EF4-FFF2-40B4-BE49-F238E27FC236}">
                <a16:creationId xmlns:a16="http://schemas.microsoft.com/office/drawing/2014/main" id="{EC3D09AF-DE5D-19D1-BC7D-4661D4CEFF2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38800" y="788715"/>
            <a:ext cx="2115464" cy="1496187"/>
          </a:xfrm>
          <a:prstGeom prst="rect">
            <a:avLst/>
          </a:prstGeom>
        </p:spPr>
      </p:pic>
      <p:pic>
        <p:nvPicPr>
          <p:cNvPr id="70" name="Picture 69">
            <a:extLst>
              <a:ext uri="{FF2B5EF4-FFF2-40B4-BE49-F238E27FC236}">
                <a16:creationId xmlns:a16="http://schemas.microsoft.com/office/drawing/2014/main" id="{2FAE42CB-B0DD-EB15-B938-5D90182359F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10890" y="2054844"/>
            <a:ext cx="2115464" cy="1496187"/>
          </a:xfrm>
          <a:prstGeom prst="rect">
            <a:avLst/>
          </a:prstGeom>
        </p:spPr>
      </p:pic>
      <p:pic>
        <p:nvPicPr>
          <p:cNvPr id="85" name="Picture 84">
            <a:extLst>
              <a:ext uri="{FF2B5EF4-FFF2-40B4-BE49-F238E27FC236}">
                <a16:creationId xmlns:a16="http://schemas.microsoft.com/office/drawing/2014/main" id="{78A67D36-784A-4611-ED70-77262AC09B3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68559" y="3323464"/>
            <a:ext cx="2115464" cy="1496187"/>
          </a:xfrm>
          <a:prstGeom prst="rect">
            <a:avLst/>
          </a:prstGeom>
        </p:spPr>
      </p:pic>
      <p:pic>
        <p:nvPicPr>
          <p:cNvPr id="13" name="Picture 12">
            <a:extLst>
              <a:ext uri="{FF2B5EF4-FFF2-40B4-BE49-F238E27FC236}">
                <a16:creationId xmlns:a16="http://schemas.microsoft.com/office/drawing/2014/main" id="{D6D936E5-CDE4-DA14-5263-1871C1B85F5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11343" y="788716"/>
            <a:ext cx="2115464" cy="1496187"/>
          </a:xfrm>
          <a:prstGeom prst="rect">
            <a:avLst/>
          </a:prstGeom>
        </p:spPr>
      </p:pic>
      <p:pic>
        <p:nvPicPr>
          <p:cNvPr id="49" name="Picture 48">
            <a:extLst>
              <a:ext uri="{FF2B5EF4-FFF2-40B4-BE49-F238E27FC236}">
                <a16:creationId xmlns:a16="http://schemas.microsoft.com/office/drawing/2014/main" id="{3393AB76-574A-9F74-6CF0-13298439D0E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41563" y="2058651"/>
            <a:ext cx="2055023" cy="1453439"/>
          </a:xfrm>
          <a:prstGeom prst="rect">
            <a:avLst/>
          </a:prstGeom>
        </p:spPr>
      </p:pic>
      <p:pic>
        <p:nvPicPr>
          <p:cNvPr id="83" name="Picture 82">
            <a:extLst>
              <a:ext uri="{FF2B5EF4-FFF2-40B4-BE49-F238E27FC236}">
                <a16:creationId xmlns:a16="http://schemas.microsoft.com/office/drawing/2014/main" id="{E1471B06-A83B-586A-EE82-EF0D79B6DE8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5110" y="3329354"/>
            <a:ext cx="2115464" cy="1496187"/>
          </a:xfrm>
          <a:prstGeom prst="rect">
            <a:avLst/>
          </a:prstGeom>
        </p:spPr>
      </p:pic>
      <p:pic>
        <p:nvPicPr>
          <p:cNvPr id="4" name="Picture 3">
            <a:extLst>
              <a:ext uri="{FF2B5EF4-FFF2-40B4-BE49-F238E27FC236}">
                <a16:creationId xmlns:a16="http://schemas.microsoft.com/office/drawing/2014/main" id="{EC0017DA-B3A2-778C-DD6C-ABBA8341184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0" y="767759"/>
            <a:ext cx="2115464" cy="1496187"/>
          </a:xfrm>
          <a:prstGeom prst="rect">
            <a:avLst/>
          </a:prstGeom>
        </p:spPr>
      </p:pic>
      <p:pic>
        <p:nvPicPr>
          <p:cNvPr id="42" name="Picture 41">
            <a:extLst>
              <a:ext uri="{FF2B5EF4-FFF2-40B4-BE49-F238E27FC236}">
                <a16:creationId xmlns:a16="http://schemas.microsoft.com/office/drawing/2014/main" id="{0B5696EB-9645-1219-B931-DDDBCF4AF98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3139" y="2045818"/>
            <a:ext cx="2115464" cy="1496187"/>
          </a:xfrm>
          <a:prstGeom prst="rect">
            <a:avLst/>
          </a:prstGeom>
        </p:spPr>
      </p:pic>
      <p:pic>
        <p:nvPicPr>
          <p:cNvPr id="81" name="Picture 80">
            <a:extLst>
              <a:ext uri="{FF2B5EF4-FFF2-40B4-BE49-F238E27FC236}">
                <a16:creationId xmlns:a16="http://schemas.microsoft.com/office/drawing/2014/main" id="{F1C5CD0B-33DB-FE1B-E3C1-8A799801FEB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0746" y="3308811"/>
            <a:ext cx="2115464" cy="1496187"/>
          </a:xfrm>
          <a:prstGeom prst="rect">
            <a:avLst/>
          </a:prstGeom>
        </p:spPr>
      </p:pic>
      <p:pic>
        <p:nvPicPr>
          <p:cNvPr id="93" name="Picture 92">
            <a:extLst>
              <a:ext uri="{FF2B5EF4-FFF2-40B4-BE49-F238E27FC236}">
                <a16:creationId xmlns:a16="http://schemas.microsoft.com/office/drawing/2014/main" id="{6302DB7E-FC36-A02D-5385-18A3B2C6FE9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210" y="4556339"/>
            <a:ext cx="2115464" cy="1496187"/>
          </a:xfrm>
          <a:prstGeom prst="rect">
            <a:avLst/>
          </a:prstGeom>
        </p:spPr>
      </p:pic>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extBox 9">
            <a:extLst>
              <a:ext uri="{FF2B5EF4-FFF2-40B4-BE49-F238E27FC236}">
                <a16:creationId xmlns:a16="http://schemas.microsoft.com/office/drawing/2014/main" id="{44177EAA-E701-8DE5-C109-4FD223D0C09A}"/>
              </a:ext>
            </a:extLst>
          </p:cNvPr>
          <p:cNvSpPr txBox="1"/>
          <p:nvPr/>
        </p:nvSpPr>
        <p:spPr>
          <a:xfrm>
            <a:off x="341146"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2001</a:t>
            </a:r>
          </a:p>
        </p:txBody>
      </p:sp>
      <p:sp>
        <p:nvSpPr>
          <p:cNvPr id="30" name="TextBox 29">
            <a:extLst>
              <a:ext uri="{FF2B5EF4-FFF2-40B4-BE49-F238E27FC236}">
                <a16:creationId xmlns:a16="http://schemas.microsoft.com/office/drawing/2014/main" id="{D00C03CD-477B-8238-18FB-12CD2E10CCEA}"/>
              </a:ext>
            </a:extLst>
          </p:cNvPr>
          <p:cNvSpPr txBox="1"/>
          <p:nvPr/>
        </p:nvSpPr>
        <p:spPr>
          <a:xfrm>
            <a:off x="2373117" y="81010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2002</a:t>
            </a:r>
          </a:p>
        </p:txBody>
      </p:sp>
      <p:sp>
        <p:nvSpPr>
          <p:cNvPr id="33" name="TextBox 32">
            <a:extLst>
              <a:ext uri="{FF2B5EF4-FFF2-40B4-BE49-F238E27FC236}">
                <a16:creationId xmlns:a16="http://schemas.microsoft.com/office/drawing/2014/main" id="{F76C8618-0FE0-0D52-6004-897E2C34ECFC}"/>
              </a:ext>
            </a:extLst>
          </p:cNvPr>
          <p:cNvSpPr txBox="1"/>
          <p:nvPr/>
        </p:nvSpPr>
        <p:spPr>
          <a:xfrm>
            <a:off x="6425686" y="80782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2004</a:t>
            </a:r>
          </a:p>
        </p:txBody>
      </p:sp>
      <p:sp>
        <p:nvSpPr>
          <p:cNvPr id="36" name="TextBox 35">
            <a:extLst>
              <a:ext uri="{FF2B5EF4-FFF2-40B4-BE49-F238E27FC236}">
                <a16:creationId xmlns:a16="http://schemas.microsoft.com/office/drawing/2014/main" id="{A2FFDCFD-14FB-9A05-7DB6-DD5937190CC5}"/>
              </a:ext>
            </a:extLst>
          </p:cNvPr>
          <p:cNvSpPr txBox="1"/>
          <p:nvPr/>
        </p:nvSpPr>
        <p:spPr>
          <a:xfrm>
            <a:off x="4397403"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2003</a:t>
            </a:r>
          </a:p>
        </p:txBody>
      </p:sp>
      <p:sp>
        <p:nvSpPr>
          <p:cNvPr id="39" name="TextBox 38">
            <a:extLst>
              <a:ext uri="{FF2B5EF4-FFF2-40B4-BE49-F238E27FC236}">
                <a16:creationId xmlns:a16="http://schemas.microsoft.com/office/drawing/2014/main" id="{BD6C76F6-EA71-C5CC-DFD3-EC692B004684}"/>
              </a:ext>
            </a:extLst>
          </p:cNvPr>
          <p:cNvSpPr txBox="1"/>
          <p:nvPr/>
        </p:nvSpPr>
        <p:spPr>
          <a:xfrm>
            <a:off x="8418830"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2005</a:t>
            </a:r>
          </a:p>
        </p:txBody>
      </p:sp>
      <p:sp>
        <p:nvSpPr>
          <p:cNvPr id="47" name="TextBox 46">
            <a:extLst>
              <a:ext uri="{FF2B5EF4-FFF2-40B4-BE49-F238E27FC236}">
                <a16:creationId xmlns:a16="http://schemas.microsoft.com/office/drawing/2014/main" id="{80FB075B-98C3-A9B4-08FD-4323249D858D}"/>
              </a:ext>
            </a:extLst>
          </p:cNvPr>
          <p:cNvSpPr txBox="1"/>
          <p:nvPr/>
        </p:nvSpPr>
        <p:spPr>
          <a:xfrm>
            <a:off x="10489628" y="8171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2006</a:t>
            </a:r>
          </a:p>
        </p:txBody>
      </p:sp>
      <p:sp>
        <p:nvSpPr>
          <p:cNvPr id="57" name="TextBox 56">
            <a:extLst>
              <a:ext uri="{FF2B5EF4-FFF2-40B4-BE49-F238E27FC236}">
                <a16:creationId xmlns:a16="http://schemas.microsoft.com/office/drawing/2014/main" id="{2DDD9C5E-67E8-BC7A-4C18-6FC37A01FD96}"/>
              </a:ext>
            </a:extLst>
          </p:cNvPr>
          <p:cNvSpPr txBox="1"/>
          <p:nvPr/>
        </p:nvSpPr>
        <p:spPr>
          <a:xfrm>
            <a:off x="333728"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2007</a:t>
            </a:r>
          </a:p>
        </p:txBody>
      </p:sp>
      <p:sp>
        <p:nvSpPr>
          <p:cNvPr id="60" name="TextBox 59">
            <a:extLst>
              <a:ext uri="{FF2B5EF4-FFF2-40B4-BE49-F238E27FC236}">
                <a16:creationId xmlns:a16="http://schemas.microsoft.com/office/drawing/2014/main" id="{C1256C5F-1E35-0EB1-2AD6-ADE799D994F6}"/>
              </a:ext>
            </a:extLst>
          </p:cNvPr>
          <p:cNvSpPr txBox="1"/>
          <p:nvPr/>
        </p:nvSpPr>
        <p:spPr>
          <a:xfrm>
            <a:off x="2386005" y="208878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2008</a:t>
            </a:r>
          </a:p>
        </p:txBody>
      </p:sp>
      <p:sp>
        <p:nvSpPr>
          <p:cNvPr id="63" name="TextBox 62">
            <a:extLst>
              <a:ext uri="{FF2B5EF4-FFF2-40B4-BE49-F238E27FC236}">
                <a16:creationId xmlns:a16="http://schemas.microsoft.com/office/drawing/2014/main" id="{F24C90BB-03E6-BE3C-6DDF-885A91B862EC}"/>
              </a:ext>
            </a:extLst>
          </p:cNvPr>
          <p:cNvSpPr txBox="1"/>
          <p:nvPr/>
        </p:nvSpPr>
        <p:spPr>
          <a:xfrm>
            <a:off x="4394063" y="207119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2009</a:t>
            </a:r>
          </a:p>
        </p:txBody>
      </p:sp>
      <p:sp>
        <p:nvSpPr>
          <p:cNvPr id="66" name="TextBox 65">
            <a:extLst>
              <a:ext uri="{FF2B5EF4-FFF2-40B4-BE49-F238E27FC236}">
                <a16:creationId xmlns:a16="http://schemas.microsoft.com/office/drawing/2014/main" id="{BAFD8D3B-DA75-819D-8334-A858F192F4AC}"/>
              </a:ext>
            </a:extLst>
          </p:cNvPr>
          <p:cNvSpPr txBox="1"/>
          <p:nvPr/>
        </p:nvSpPr>
        <p:spPr>
          <a:xfrm>
            <a:off x="643676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2010</a:t>
            </a:r>
          </a:p>
        </p:txBody>
      </p:sp>
      <p:sp>
        <p:nvSpPr>
          <p:cNvPr id="69" name="TextBox 68">
            <a:extLst>
              <a:ext uri="{FF2B5EF4-FFF2-40B4-BE49-F238E27FC236}">
                <a16:creationId xmlns:a16="http://schemas.microsoft.com/office/drawing/2014/main" id="{068CE9CE-6708-2AFA-124A-46512C43AF6C}"/>
              </a:ext>
            </a:extLst>
          </p:cNvPr>
          <p:cNvSpPr txBox="1"/>
          <p:nvPr/>
        </p:nvSpPr>
        <p:spPr>
          <a:xfrm>
            <a:off x="845861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2011</a:t>
            </a:r>
          </a:p>
        </p:txBody>
      </p:sp>
      <p:sp>
        <p:nvSpPr>
          <p:cNvPr id="74" name="TextBox 73">
            <a:extLst>
              <a:ext uri="{FF2B5EF4-FFF2-40B4-BE49-F238E27FC236}">
                <a16:creationId xmlns:a16="http://schemas.microsoft.com/office/drawing/2014/main" id="{1BC05843-7318-92F4-8F39-2FD33B03C7ED}"/>
              </a:ext>
            </a:extLst>
          </p:cNvPr>
          <p:cNvSpPr txBox="1"/>
          <p:nvPr/>
        </p:nvSpPr>
        <p:spPr>
          <a:xfrm>
            <a:off x="10459853"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2012</a:t>
            </a:r>
          </a:p>
        </p:txBody>
      </p:sp>
      <p:sp>
        <p:nvSpPr>
          <p:cNvPr id="77" name="TextBox 76">
            <a:extLst>
              <a:ext uri="{FF2B5EF4-FFF2-40B4-BE49-F238E27FC236}">
                <a16:creationId xmlns:a16="http://schemas.microsoft.com/office/drawing/2014/main" id="{68A91EF9-6BE8-0752-5149-BBC13468CEDB}"/>
              </a:ext>
            </a:extLst>
          </p:cNvPr>
          <p:cNvSpPr txBox="1"/>
          <p:nvPr/>
        </p:nvSpPr>
        <p:spPr>
          <a:xfrm>
            <a:off x="323427" y="333147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2013</a:t>
            </a:r>
          </a:p>
        </p:txBody>
      </p:sp>
      <p:sp>
        <p:nvSpPr>
          <p:cNvPr id="98" name="TextBox 97">
            <a:extLst>
              <a:ext uri="{FF2B5EF4-FFF2-40B4-BE49-F238E27FC236}">
                <a16:creationId xmlns:a16="http://schemas.microsoft.com/office/drawing/2014/main" id="{4B73C90A-8D46-5A57-8489-7D69B34F80A9}"/>
              </a:ext>
            </a:extLst>
          </p:cNvPr>
          <p:cNvSpPr txBox="1"/>
          <p:nvPr/>
        </p:nvSpPr>
        <p:spPr>
          <a:xfrm>
            <a:off x="2356346" y="3344836"/>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2014</a:t>
            </a:r>
          </a:p>
        </p:txBody>
      </p:sp>
      <p:sp>
        <p:nvSpPr>
          <p:cNvPr id="99" name="TextBox 98">
            <a:extLst>
              <a:ext uri="{FF2B5EF4-FFF2-40B4-BE49-F238E27FC236}">
                <a16:creationId xmlns:a16="http://schemas.microsoft.com/office/drawing/2014/main" id="{40B5D118-759B-630D-5195-B2C2A69A4893}"/>
              </a:ext>
            </a:extLst>
          </p:cNvPr>
          <p:cNvSpPr txBox="1"/>
          <p:nvPr/>
        </p:nvSpPr>
        <p:spPr>
          <a:xfrm>
            <a:off x="4393810"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2015</a:t>
            </a:r>
          </a:p>
        </p:txBody>
      </p:sp>
      <p:sp>
        <p:nvSpPr>
          <p:cNvPr id="100" name="TextBox 99">
            <a:extLst>
              <a:ext uri="{FF2B5EF4-FFF2-40B4-BE49-F238E27FC236}">
                <a16:creationId xmlns:a16="http://schemas.microsoft.com/office/drawing/2014/main" id="{4ADCD40F-39CF-28F0-87B8-3AF63BC17471}"/>
              </a:ext>
            </a:extLst>
          </p:cNvPr>
          <p:cNvSpPr txBox="1"/>
          <p:nvPr/>
        </p:nvSpPr>
        <p:spPr>
          <a:xfrm>
            <a:off x="6416601" y="334996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2016</a:t>
            </a:r>
          </a:p>
        </p:txBody>
      </p:sp>
      <p:sp>
        <p:nvSpPr>
          <p:cNvPr id="101" name="TextBox 100">
            <a:extLst>
              <a:ext uri="{FF2B5EF4-FFF2-40B4-BE49-F238E27FC236}">
                <a16:creationId xmlns:a16="http://schemas.microsoft.com/office/drawing/2014/main" id="{04F61A2F-DFA8-0B32-9129-4C7DA19B23D9}"/>
              </a:ext>
            </a:extLst>
          </p:cNvPr>
          <p:cNvSpPr txBox="1"/>
          <p:nvPr/>
        </p:nvSpPr>
        <p:spPr>
          <a:xfrm>
            <a:off x="8418830" y="336882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2017</a:t>
            </a:r>
          </a:p>
        </p:txBody>
      </p:sp>
      <p:sp>
        <p:nvSpPr>
          <p:cNvPr id="102" name="TextBox 101">
            <a:extLst>
              <a:ext uri="{FF2B5EF4-FFF2-40B4-BE49-F238E27FC236}">
                <a16:creationId xmlns:a16="http://schemas.microsoft.com/office/drawing/2014/main" id="{B8E3E8AD-C851-E169-0735-EF6F2A0DFDAC}"/>
              </a:ext>
            </a:extLst>
          </p:cNvPr>
          <p:cNvSpPr txBox="1"/>
          <p:nvPr/>
        </p:nvSpPr>
        <p:spPr>
          <a:xfrm>
            <a:off x="10459853"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2018</a:t>
            </a:r>
          </a:p>
        </p:txBody>
      </p:sp>
      <p:sp>
        <p:nvSpPr>
          <p:cNvPr id="62" name="Text Box 116">
            <a:extLst>
              <a:ext uri="{FF2B5EF4-FFF2-40B4-BE49-F238E27FC236}">
                <a16:creationId xmlns:a16="http://schemas.microsoft.com/office/drawing/2014/main" id="{55631DDD-98BB-5CD2-D8C6-892C9EB5F33B}"/>
              </a:ext>
            </a:extLst>
          </p:cNvPr>
          <p:cNvSpPr txBox="1">
            <a:spLocks noChangeArrowheads="1"/>
          </p:cNvSpPr>
          <p:nvPr/>
        </p:nvSpPr>
        <p:spPr bwMode="auto">
          <a:xfrm>
            <a:off x="0" y="0"/>
            <a:ext cx="121919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en-US" sz="2400" b="1" dirty="0">
                <a:latin typeface="Palatino Linotype" pitchFamily="18" charset="0"/>
              </a:rPr>
              <a:t>Observed versus expected number of tags recaptured by recapture year</a:t>
            </a:r>
            <a:endParaRPr lang="fr-FR" sz="2400" b="1" dirty="0">
              <a:latin typeface="Palatino Linotype" pitchFamily="18" charset="0"/>
            </a:endParaRPr>
          </a:p>
        </p:txBody>
      </p:sp>
      <p:sp>
        <p:nvSpPr>
          <p:cNvPr id="40" name="Espace réservé du contenu 2">
            <a:extLst>
              <a:ext uri="{FF2B5EF4-FFF2-40B4-BE49-F238E27FC236}">
                <a16:creationId xmlns:a16="http://schemas.microsoft.com/office/drawing/2014/main" id="{5C293B84-E59E-227B-D280-E80B0B1858B1}"/>
              </a:ext>
            </a:extLst>
          </p:cNvPr>
          <p:cNvSpPr txBox="1">
            <a:spLocks/>
          </p:cNvSpPr>
          <p:nvPr/>
        </p:nvSpPr>
        <p:spPr>
          <a:xfrm>
            <a:off x="2270804" y="5105501"/>
            <a:ext cx="8732662" cy="618652"/>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800" i="0" u="none" strike="noStrike" baseline="0" dirty="0">
                <a:latin typeface="Times New Roman" panose="02020603050405020304" pitchFamily="18" charset="0"/>
              </a:rPr>
              <a:t>Observed versus expected number of tags recaptured by </a:t>
            </a:r>
            <a:r>
              <a:rPr lang="en-US" sz="1800" dirty="0">
                <a:latin typeface="Times New Roman" panose="02020603050405020304" pitchFamily="18" charset="0"/>
              </a:rPr>
              <a:t>tag recapture year for each </a:t>
            </a:r>
            <a:r>
              <a:rPr lang="en-US" sz="1800" i="0" u="none" strike="noStrike" baseline="0" dirty="0">
                <a:latin typeface="Times New Roman" panose="02020603050405020304" pitchFamily="18" charset="0"/>
              </a:rPr>
              <a:t>tag release year</a:t>
            </a:r>
            <a:endParaRPr lang="en-US" sz="1800" dirty="0">
              <a:latin typeface="Times New Roman" panose="02020603050405020304" pitchFamily="18" charset="0"/>
              <a:cs typeface="Times New Roman" panose="02020603050405020304" pitchFamily="18" charset="0"/>
            </a:endParaRPr>
          </a:p>
        </p:txBody>
      </p:sp>
      <p:sp>
        <p:nvSpPr>
          <p:cNvPr id="75" name="TextBox 74">
            <a:extLst>
              <a:ext uri="{FF2B5EF4-FFF2-40B4-BE49-F238E27FC236}">
                <a16:creationId xmlns:a16="http://schemas.microsoft.com/office/drawing/2014/main" id="{AFFE6E22-D788-ADC3-4F49-5E2FF61B666A}"/>
              </a:ext>
            </a:extLst>
          </p:cNvPr>
          <p:cNvSpPr txBox="1"/>
          <p:nvPr/>
        </p:nvSpPr>
        <p:spPr>
          <a:xfrm>
            <a:off x="314916" y="457631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2019</a:t>
            </a:r>
          </a:p>
        </p:txBody>
      </p:sp>
      <p:sp>
        <p:nvSpPr>
          <p:cNvPr id="2" name="Rectangle 1">
            <a:extLst>
              <a:ext uri="{FF2B5EF4-FFF2-40B4-BE49-F238E27FC236}">
                <a16:creationId xmlns:a16="http://schemas.microsoft.com/office/drawing/2014/main" id="{3F867967-BAC3-5FF5-AC20-D832118A94C0}"/>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66E11AB2-E7D6-25A6-C91D-1AF254AA1B96}"/>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694912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426B46B-3CCD-650E-C193-EC1ED402A4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46048" y="781749"/>
            <a:ext cx="2115464" cy="1496187"/>
          </a:xfrm>
          <a:prstGeom prst="rect">
            <a:avLst/>
          </a:prstGeom>
        </p:spPr>
      </p:pic>
      <p:pic>
        <p:nvPicPr>
          <p:cNvPr id="18" name="Picture 17">
            <a:extLst>
              <a:ext uri="{FF2B5EF4-FFF2-40B4-BE49-F238E27FC236}">
                <a16:creationId xmlns:a16="http://schemas.microsoft.com/office/drawing/2014/main" id="{80C1A394-70AE-A23D-A414-61CC1322E8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3170" y="774817"/>
            <a:ext cx="2115464" cy="1496187"/>
          </a:xfrm>
          <a:prstGeom prst="rect">
            <a:avLst/>
          </a:prstGeom>
        </p:spPr>
      </p:pic>
      <p:pic>
        <p:nvPicPr>
          <p:cNvPr id="15" name="Picture 14">
            <a:extLst>
              <a:ext uri="{FF2B5EF4-FFF2-40B4-BE49-F238E27FC236}">
                <a16:creationId xmlns:a16="http://schemas.microsoft.com/office/drawing/2014/main" id="{94967FCF-2E9E-A421-BF21-BDED6D9628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3417" y="788099"/>
            <a:ext cx="2115464" cy="1496187"/>
          </a:xfrm>
          <a:prstGeom prst="rect">
            <a:avLst/>
          </a:prstGeom>
        </p:spPr>
      </p:pic>
      <p:pic>
        <p:nvPicPr>
          <p:cNvPr id="4" name="Picture 3">
            <a:extLst>
              <a:ext uri="{FF2B5EF4-FFF2-40B4-BE49-F238E27FC236}">
                <a16:creationId xmlns:a16="http://schemas.microsoft.com/office/drawing/2014/main" id="{31D3B5E6-2DD6-DE06-215C-EFEC9FD2AB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50539" y="781749"/>
            <a:ext cx="2115464" cy="1496187"/>
          </a:xfrm>
          <a:prstGeom prst="rect">
            <a:avLst/>
          </a:prstGeom>
        </p:spPr>
      </p:pic>
      <p:pic>
        <p:nvPicPr>
          <p:cNvPr id="41" name="Picture 40">
            <a:extLst>
              <a:ext uri="{FF2B5EF4-FFF2-40B4-BE49-F238E27FC236}">
                <a16:creationId xmlns:a16="http://schemas.microsoft.com/office/drawing/2014/main" id="{222EF050-1ADE-177C-F207-D1CD516460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5739" y="2061226"/>
            <a:ext cx="2115464" cy="1496187"/>
          </a:xfrm>
          <a:prstGeom prst="rect">
            <a:avLst/>
          </a:prstGeom>
        </p:spPr>
      </p:pic>
      <p:pic>
        <p:nvPicPr>
          <p:cNvPr id="58" name="Picture 57">
            <a:extLst>
              <a:ext uri="{FF2B5EF4-FFF2-40B4-BE49-F238E27FC236}">
                <a16:creationId xmlns:a16="http://schemas.microsoft.com/office/drawing/2014/main" id="{17DAD046-1BD1-F62E-74D4-C2D71CFF771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9890" y="3309256"/>
            <a:ext cx="2115464" cy="1496187"/>
          </a:xfrm>
          <a:prstGeom prst="rect">
            <a:avLst/>
          </a:prstGeom>
        </p:spPr>
      </p:pic>
      <p:pic>
        <p:nvPicPr>
          <p:cNvPr id="37" name="Picture 36">
            <a:extLst>
              <a:ext uri="{FF2B5EF4-FFF2-40B4-BE49-F238E27FC236}">
                <a16:creationId xmlns:a16="http://schemas.microsoft.com/office/drawing/2014/main" id="{CBEECCB1-E539-6864-DC16-FB41BEF06AC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98064" y="2037798"/>
            <a:ext cx="2115464" cy="1496187"/>
          </a:xfrm>
          <a:prstGeom prst="rect">
            <a:avLst/>
          </a:prstGeom>
        </p:spPr>
      </p:pic>
      <p:pic>
        <p:nvPicPr>
          <p:cNvPr id="55" name="Picture 54">
            <a:extLst>
              <a:ext uri="{FF2B5EF4-FFF2-40B4-BE49-F238E27FC236}">
                <a16:creationId xmlns:a16="http://schemas.microsoft.com/office/drawing/2014/main" id="{E60D6CA4-F5C5-8D31-3A11-FED51E69B64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90862" y="3302905"/>
            <a:ext cx="2115464" cy="1496187"/>
          </a:xfrm>
          <a:prstGeom prst="rect">
            <a:avLst/>
          </a:prstGeom>
        </p:spPr>
      </p:pic>
      <p:pic>
        <p:nvPicPr>
          <p:cNvPr id="34" name="Picture 33">
            <a:extLst>
              <a:ext uri="{FF2B5EF4-FFF2-40B4-BE49-F238E27FC236}">
                <a16:creationId xmlns:a16="http://schemas.microsoft.com/office/drawing/2014/main" id="{8C1BD660-D7CC-FFBD-758F-DE742E9B5C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76488" y="2055613"/>
            <a:ext cx="2115464" cy="1496187"/>
          </a:xfrm>
          <a:prstGeom prst="rect">
            <a:avLst/>
          </a:prstGeom>
        </p:spPr>
      </p:pic>
      <p:pic>
        <p:nvPicPr>
          <p:cNvPr id="52" name="Picture 51">
            <a:extLst>
              <a:ext uri="{FF2B5EF4-FFF2-40B4-BE49-F238E27FC236}">
                <a16:creationId xmlns:a16="http://schemas.microsoft.com/office/drawing/2014/main" id="{222120B2-F441-152F-4206-F19C5E0FE50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57041" y="3302906"/>
            <a:ext cx="2115464" cy="1496187"/>
          </a:xfrm>
          <a:prstGeom prst="rect">
            <a:avLst/>
          </a:prstGeom>
        </p:spPr>
      </p:pic>
      <p:pic>
        <p:nvPicPr>
          <p:cNvPr id="31" name="Picture 30">
            <a:extLst>
              <a:ext uri="{FF2B5EF4-FFF2-40B4-BE49-F238E27FC236}">
                <a16:creationId xmlns:a16="http://schemas.microsoft.com/office/drawing/2014/main" id="{F473AB3A-EDEB-7B89-9B49-9B40FE987F0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49032" y="2041374"/>
            <a:ext cx="2115464" cy="1496187"/>
          </a:xfrm>
          <a:prstGeom prst="rect">
            <a:avLst/>
          </a:prstGeom>
        </p:spPr>
      </p:pic>
      <p:pic>
        <p:nvPicPr>
          <p:cNvPr id="50" name="Picture 49">
            <a:extLst>
              <a:ext uri="{FF2B5EF4-FFF2-40B4-BE49-F238E27FC236}">
                <a16:creationId xmlns:a16="http://schemas.microsoft.com/office/drawing/2014/main" id="{706E9B12-E4D3-21DC-FE40-0A5429FE75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34621" y="3309256"/>
            <a:ext cx="2115464" cy="1496187"/>
          </a:xfrm>
          <a:prstGeom prst="rect">
            <a:avLst/>
          </a:prstGeom>
        </p:spPr>
      </p:pic>
      <p:pic>
        <p:nvPicPr>
          <p:cNvPr id="6" name="Picture 5">
            <a:extLst>
              <a:ext uri="{FF2B5EF4-FFF2-40B4-BE49-F238E27FC236}">
                <a16:creationId xmlns:a16="http://schemas.microsoft.com/office/drawing/2014/main" id="{96DE214D-ADC0-F4C4-4A09-3F63816EAA9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27456" y="789093"/>
            <a:ext cx="2115464" cy="1496187"/>
          </a:xfrm>
          <a:prstGeom prst="rect">
            <a:avLst/>
          </a:prstGeom>
        </p:spPr>
      </p:pic>
      <p:pic>
        <p:nvPicPr>
          <p:cNvPr id="28" name="Picture 27">
            <a:extLst>
              <a:ext uri="{FF2B5EF4-FFF2-40B4-BE49-F238E27FC236}">
                <a16:creationId xmlns:a16="http://schemas.microsoft.com/office/drawing/2014/main" id="{B4248121-97D4-B4F7-E0BC-6D522D3ABB3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29159" y="2055613"/>
            <a:ext cx="2115464" cy="1496187"/>
          </a:xfrm>
          <a:prstGeom prst="rect">
            <a:avLst/>
          </a:prstGeom>
        </p:spPr>
      </p:pic>
      <p:pic>
        <p:nvPicPr>
          <p:cNvPr id="48" name="Picture 47">
            <a:extLst>
              <a:ext uri="{FF2B5EF4-FFF2-40B4-BE49-F238E27FC236}">
                <a16:creationId xmlns:a16="http://schemas.microsoft.com/office/drawing/2014/main" id="{5C4D79B5-C7C1-A23A-1CA5-10638A18A63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14748" y="3309257"/>
            <a:ext cx="2115464" cy="1496187"/>
          </a:xfrm>
          <a:prstGeom prst="rect">
            <a:avLst/>
          </a:prstGeom>
        </p:spPr>
      </p:pic>
      <p:pic>
        <p:nvPicPr>
          <p:cNvPr id="3" name="Picture 2">
            <a:extLst>
              <a:ext uri="{FF2B5EF4-FFF2-40B4-BE49-F238E27FC236}">
                <a16:creationId xmlns:a16="http://schemas.microsoft.com/office/drawing/2014/main" id="{590CD0F7-2A98-855C-096D-D99C6A027C8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0" y="774818"/>
            <a:ext cx="2115464" cy="1496187"/>
          </a:xfrm>
          <a:prstGeom prst="rect">
            <a:avLst/>
          </a:prstGeom>
        </p:spPr>
      </p:pic>
      <p:pic>
        <p:nvPicPr>
          <p:cNvPr id="25" name="Picture 24">
            <a:extLst>
              <a:ext uri="{FF2B5EF4-FFF2-40B4-BE49-F238E27FC236}">
                <a16:creationId xmlns:a16="http://schemas.microsoft.com/office/drawing/2014/main" id="{0F5A16F4-A418-F580-66DC-6C38633EEC9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202" y="2046100"/>
            <a:ext cx="2115464" cy="1496187"/>
          </a:xfrm>
          <a:prstGeom prst="rect">
            <a:avLst/>
          </a:prstGeom>
        </p:spPr>
      </p:pic>
      <p:pic>
        <p:nvPicPr>
          <p:cNvPr id="43" name="Picture 42">
            <a:extLst>
              <a:ext uri="{FF2B5EF4-FFF2-40B4-BE49-F238E27FC236}">
                <a16:creationId xmlns:a16="http://schemas.microsoft.com/office/drawing/2014/main" id="{D2841CD8-E42C-47C5-35CC-AEFE4BFBB54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0" y="3318606"/>
            <a:ext cx="2115464" cy="1496187"/>
          </a:xfrm>
          <a:prstGeom prst="rect">
            <a:avLst/>
          </a:prstGeom>
        </p:spPr>
      </p:pic>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extBox 9">
            <a:extLst>
              <a:ext uri="{FF2B5EF4-FFF2-40B4-BE49-F238E27FC236}">
                <a16:creationId xmlns:a16="http://schemas.microsoft.com/office/drawing/2014/main" id="{44177EAA-E701-8DE5-C109-4FD223D0C09A}"/>
              </a:ext>
            </a:extLst>
          </p:cNvPr>
          <p:cNvSpPr txBox="1"/>
          <p:nvPr/>
        </p:nvSpPr>
        <p:spPr>
          <a:xfrm>
            <a:off x="341146"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2002</a:t>
            </a:r>
          </a:p>
        </p:txBody>
      </p:sp>
      <p:sp>
        <p:nvSpPr>
          <p:cNvPr id="30" name="TextBox 29">
            <a:extLst>
              <a:ext uri="{FF2B5EF4-FFF2-40B4-BE49-F238E27FC236}">
                <a16:creationId xmlns:a16="http://schemas.microsoft.com/office/drawing/2014/main" id="{D00C03CD-477B-8238-18FB-12CD2E10CCEA}"/>
              </a:ext>
            </a:extLst>
          </p:cNvPr>
          <p:cNvSpPr txBox="1"/>
          <p:nvPr/>
        </p:nvSpPr>
        <p:spPr>
          <a:xfrm>
            <a:off x="2373117" y="81010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2003</a:t>
            </a:r>
          </a:p>
        </p:txBody>
      </p:sp>
      <p:sp>
        <p:nvSpPr>
          <p:cNvPr id="33" name="TextBox 32">
            <a:extLst>
              <a:ext uri="{FF2B5EF4-FFF2-40B4-BE49-F238E27FC236}">
                <a16:creationId xmlns:a16="http://schemas.microsoft.com/office/drawing/2014/main" id="{F76C8618-0FE0-0D52-6004-897E2C34ECFC}"/>
              </a:ext>
            </a:extLst>
          </p:cNvPr>
          <p:cNvSpPr txBox="1"/>
          <p:nvPr/>
        </p:nvSpPr>
        <p:spPr>
          <a:xfrm>
            <a:off x="6425686" y="80782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2005</a:t>
            </a:r>
          </a:p>
        </p:txBody>
      </p:sp>
      <p:sp>
        <p:nvSpPr>
          <p:cNvPr id="36" name="TextBox 35">
            <a:extLst>
              <a:ext uri="{FF2B5EF4-FFF2-40B4-BE49-F238E27FC236}">
                <a16:creationId xmlns:a16="http://schemas.microsoft.com/office/drawing/2014/main" id="{A2FFDCFD-14FB-9A05-7DB6-DD5937190CC5}"/>
              </a:ext>
            </a:extLst>
          </p:cNvPr>
          <p:cNvSpPr txBox="1"/>
          <p:nvPr/>
        </p:nvSpPr>
        <p:spPr>
          <a:xfrm>
            <a:off x="4397403"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2004</a:t>
            </a:r>
          </a:p>
        </p:txBody>
      </p:sp>
      <p:sp>
        <p:nvSpPr>
          <p:cNvPr id="39" name="TextBox 38">
            <a:extLst>
              <a:ext uri="{FF2B5EF4-FFF2-40B4-BE49-F238E27FC236}">
                <a16:creationId xmlns:a16="http://schemas.microsoft.com/office/drawing/2014/main" id="{BD6C76F6-EA71-C5CC-DFD3-EC692B004684}"/>
              </a:ext>
            </a:extLst>
          </p:cNvPr>
          <p:cNvSpPr txBox="1"/>
          <p:nvPr/>
        </p:nvSpPr>
        <p:spPr>
          <a:xfrm>
            <a:off x="8418830"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2006</a:t>
            </a:r>
          </a:p>
        </p:txBody>
      </p:sp>
      <p:sp>
        <p:nvSpPr>
          <p:cNvPr id="47" name="TextBox 46">
            <a:extLst>
              <a:ext uri="{FF2B5EF4-FFF2-40B4-BE49-F238E27FC236}">
                <a16:creationId xmlns:a16="http://schemas.microsoft.com/office/drawing/2014/main" id="{80FB075B-98C3-A9B4-08FD-4323249D858D}"/>
              </a:ext>
            </a:extLst>
          </p:cNvPr>
          <p:cNvSpPr txBox="1"/>
          <p:nvPr/>
        </p:nvSpPr>
        <p:spPr>
          <a:xfrm>
            <a:off x="10489628" y="8171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2007</a:t>
            </a:r>
          </a:p>
        </p:txBody>
      </p:sp>
      <p:sp>
        <p:nvSpPr>
          <p:cNvPr id="57" name="TextBox 56">
            <a:extLst>
              <a:ext uri="{FF2B5EF4-FFF2-40B4-BE49-F238E27FC236}">
                <a16:creationId xmlns:a16="http://schemas.microsoft.com/office/drawing/2014/main" id="{2DDD9C5E-67E8-BC7A-4C18-6FC37A01FD96}"/>
              </a:ext>
            </a:extLst>
          </p:cNvPr>
          <p:cNvSpPr txBox="1"/>
          <p:nvPr/>
        </p:nvSpPr>
        <p:spPr>
          <a:xfrm>
            <a:off x="333728"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2008</a:t>
            </a:r>
          </a:p>
        </p:txBody>
      </p:sp>
      <p:sp>
        <p:nvSpPr>
          <p:cNvPr id="60" name="TextBox 59">
            <a:extLst>
              <a:ext uri="{FF2B5EF4-FFF2-40B4-BE49-F238E27FC236}">
                <a16:creationId xmlns:a16="http://schemas.microsoft.com/office/drawing/2014/main" id="{C1256C5F-1E35-0EB1-2AD6-ADE799D994F6}"/>
              </a:ext>
            </a:extLst>
          </p:cNvPr>
          <p:cNvSpPr txBox="1"/>
          <p:nvPr/>
        </p:nvSpPr>
        <p:spPr>
          <a:xfrm>
            <a:off x="2386005" y="208878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2009</a:t>
            </a:r>
          </a:p>
        </p:txBody>
      </p:sp>
      <p:sp>
        <p:nvSpPr>
          <p:cNvPr id="63" name="TextBox 62">
            <a:extLst>
              <a:ext uri="{FF2B5EF4-FFF2-40B4-BE49-F238E27FC236}">
                <a16:creationId xmlns:a16="http://schemas.microsoft.com/office/drawing/2014/main" id="{F24C90BB-03E6-BE3C-6DDF-885A91B862EC}"/>
              </a:ext>
            </a:extLst>
          </p:cNvPr>
          <p:cNvSpPr txBox="1"/>
          <p:nvPr/>
        </p:nvSpPr>
        <p:spPr>
          <a:xfrm>
            <a:off x="4394063" y="207119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2010</a:t>
            </a:r>
          </a:p>
        </p:txBody>
      </p:sp>
      <p:sp>
        <p:nvSpPr>
          <p:cNvPr id="66" name="TextBox 65">
            <a:extLst>
              <a:ext uri="{FF2B5EF4-FFF2-40B4-BE49-F238E27FC236}">
                <a16:creationId xmlns:a16="http://schemas.microsoft.com/office/drawing/2014/main" id="{BAFD8D3B-DA75-819D-8334-A858F192F4AC}"/>
              </a:ext>
            </a:extLst>
          </p:cNvPr>
          <p:cNvSpPr txBox="1"/>
          <p:nvPr/>
        </p:nvSpPr>
        <p:spPr>
          <a:xfrm>
            <a:off x="643676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2011</a:t>
            </a:r>
          </a:p>
        </p:txBody>
      </p:sp>
      <p:sp>
        <p:nvSpPr>
          <p:cNvPr id="69" name="TextBox 68">
            <a:extLst>
              <a:ext uri="{FF2B5EF4-FFF2-40B4-BE49-F238E27FC236}">
                <a16:creationId xmlns:a16="http://schemas.microsoft.com/office/drawing/2014/main" id="{068CE9CE-6708-2AFA-124A-46512C43AF6C}"/>
              </a:ext>
            </a:extLst>
          </p:cNvPr>
          <p:cNvSpPr txBox="1"/>
          <p:nvPr/>
        </p:nvSpPr>
        <p:spPr>
          <a:xfrm>
            <a:off x="845861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2012</a:t>
            </a:r>
          </a:p>
        </p:txBody>
      </p:sp>
      <p:sp>
        <p:nvSpPr>
          <p:cNvPr id="74" name="TextBox 73">
            <a:extLst>
              <a:ext uri="{FF2B5EF4-FFF2-40B4-BE49-F238E27FC236}">
                <a16:creationId xmlns:a16="http://schemas.microsoft.com/office/drawing/2014/main" id="{1BC05843-7318-92F4-8F39-2FD33B03C7ED}"/>
              </a:ext>
            </a:extLst>
          </p:cNvPr>
          <p:cNvSpPr txBox="1"/>
          <p:nvPr/>
        </p:nvSpPr>
        <p:spPr>
          <a:xfrm>
            <a:off x="10459853"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2013</a:t>
            </a:r>
          </a:p>
        </p:txBody>
      </p:sp>
      <p:sp>
        <p:nvSpPr>
          <p:cNvPr id="77" name="TextBox 76">
            <a:extLst>
              <a:ext uri="{FF2B5EF4-FFF2-40B4-BE49-F238E27FC236}">
                <a16:creationId xmlns:a16="http://schemas.microsoft.com/office/drawing/2014/main" id="{68A91EF9-6BE8-0752-5149-BBC13468CEDB}"/>
              </a:ext>
            </a:extLst>
          </p:cNvPr>
          <p:cNvSpPr txBox="1"/>
          <p:nvPr/>
        </p:nvSpPr>
        <p:spPr>
          <a:xfrm>
            <a:off x="324375" y="333147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2014</a:t>
            </a:r>
          </a:p>
        </p:txBody>
      </p:sp>
      <p:sp>
        <p:nvSpPr>
          <p:cNvPr id="98" name="TextBox 97">
            <a:extLst>
              <a:ext uri="{FF2B5EF4-FFF2-40B4-BE49-F238E27FC236}">
                <a16:creationId xmlns:a16="http://schemas.microsoft.com/office/drawing/2014/main" id="{4B73C90A-8D46-5A57-8489-7D69B34F80A9}"/>
              </a:ext>
            </a:extLst>
          </p:cNvPr>
          <p:cNvSpPr txBox="1"/>
          <p:nvPr/>
        </p:nvSpPr>
        <p:spPr>
          <a:xfrm>
            <a:off x="2356346" y="3344836"/>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2015</a:t>
            </a:r>
          </a:p>
        </p:txBody>
      </p:sp>
      <p:sp>
        <p:nvSpPr>
          <p:cNvPr id="99" name="TextBox 98">
            <a:extLst>
              <a:ext uri="{FF2B5EF4-FFF2-40B4-BE49-F238E27FC236}">
                <a16:creationId xmlns:a16="http://schemas.microsoft.com/office/drawing/2014/main" id="{40B5D118-759B-630D-5195-B2C2A69A4893}"/>
              </a:ext>
            </a:extLst>
          </p:cNvPr>
          <p:cNvSpPr txBox="1"/>
          <p:nvPr/>
        </p:nvSpPr>
        <p:spPr>
          <a:xfrm>
            <a:off x="4393810"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2016</a:t>
            </a:r>
          </a:p>
        </p:txBody>
      </p:sp>
      <p:sp>
        <p:nvSpPr>
          <p:cNvPr id="100" name="TextBox 99">
            <a:extLst>
              <a:ext uri="{FF2B5EF4-FFF2-40B4-BE49-F238E27FC236}">
                <a16:creationId xmlns:a16="http://schemas.microsoft.com/office/drawing/2014/main" id="{4ADCD40F-39CF-28F0-87B8-3AF63BC17471}"/>
              </a:ext>
            </a:extLst>
          </p:cNvPr>
          <p:cNvSpPr txBox="1"/>
          <p:nvPr/>
        </p:nvSpPr>
        <p:spPr>
          <a:xfrm>
            <a:off x="6416601" y="334996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2017</a:t>
            </a:r>
          </a:p>
        </p:txBody>
      </p:sp>
      <p:sp>
        <p:nvSpPr>
          <p:cNvPr id="101" name="TextBox 100">
            <a:extLst>
              <a:ext uri="{FF2B5EF4-FFF2-40B4-BE49-F238E27FC236}">
                <a16:creationId xmlns:a16="http://schemas.microsoft.com/office/drawing/2014/main" id="{04F61A2F-DFA8-0B32-9129-4C7DA19B23D9}"/>
              </a:ext>
            </a:extLst>
          </p:cNvPr>
          <p:cNvSpPr txBox="1"/>
          <p:nvPr/>
        </p:nvSpPr>
        <p:spPr>
          <a:xfrm>
            <a:off x="8418830" y="336882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2018</a:t>
            </a:r>
          </a:p>
        </p:txBody>
      </p:sp>
      <p:sp>
        <p:nvSpPr>
          <p:cNvPr id="102" name="TextBox 101">
            <a:extLst>
              <a:ext uri="{FF2B5EF4-FFF2-40B4-BE49-F238E27FC236}">
                <a16:creationId xmlns:a16="http://schemas.microsoft.com/office/drawing/2014/main" id="{B8E3E8AD-C851-E169-0735-EF6F2A0DFDAC}"/>
              </a:ext>
            </a:extLst>
          </p:cNvPr>
          <p:cNvSpPr txBox="1"/>
          <p:nvPr/>
        </p:nvSpPr>
        <p:spPr>
          <a:xfrm>
            <a:off x="10459853"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2019</a:t>
            </a:r>
          </a:p>
        </p:txBody>
      </p:sp>
      <p:sp>
        <p:nvSpPr>
          <p:cNvPr id="62" name="Text Box 116">
            <a:extLst>
              <a:ext uri="{FF2B5EF4-FFF2-40B4-BE49-F238E27FC236}">
                <a16:creationId xmlns:a16="http://schemas.microsoft.com/office/drawing/2014/main" id="{55631DDD-98BB-5CD2-D8C6-892C9EB5F33B}"/>
              </a:ext>
            </a:extLst>
          </p:cNvPr>
          <p:cNvSpPr txBox="1">
            <a:spLocks noChangeArrowheads="1"/>
          </p:cNvSpPr>
          <p:nvPr/>
        </p:nvSpPr>
        <p:spPr bwMode="auto">
          <a:xfrm>
            <a:off x="0" y="0"/>
            <a:ext cx="121919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en-US" sz="2400" b="1" dirty="0">
                <a:latin typeface="Palatino Linotype" pitchFamily="18" charset="0"/>
              </a:rPr>
              <a:t>Observed versus expected number of tags recaptured by age</a:t>
            </a:r>
            <a:endParaRPr lang="fr-FR" sz="2400" b="1" dirty="0">
              <a:latin typeface="Palatino Linotype" pitchFamily="18" charset="0"/>
            </a:endParaRPr>
          </a:p>
        </p:txBody>
      </p:sp>
      <p:sp>
        <p:nvSpPr>
          <p:cNvPr id="40" name="Espace réservé du contenu 2">
            <a:extLst>
              <a:ext uri="{FF2B5EF4-FFF2-40B4-BE49-F238E27FC236}">
                <a16:creationId xmlns:a16="http://schemas.microsoft.com/office/drawing/2014/main" id="{5C293B84-E59E-227B-D280-E80B0B1858B1}"/>
              </a:ext>
            </a:extLst>
          </p:cNvPr>
          <p:cNvSpPr txBox="1">
            <a:spLocks/>
          </p:cNvSpPr>
          <p:nvPr/>
        </p:nvSpPr>
        <p:spPr>
          <a:xfrm>
            <a:off x="1733662" y="5208660"/>
            <a:ext cx="8732662" cy="618652"/>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800" i="0" u="none" strike="noStrike" baseline="0" dirty="0">
                <a:latin typeface="Times New Roman" panose="02020603050405020304" pitchFamily="18" charset="0"/>
              </a:rPr>
              <a:t>Observed versus expected number of tags recaptured by age for each tag release year</a:t>
            </a:r>
            <a:endParaRPr lang="en-US" sz="1800" dirty="0">
              <a:latin typeface="Times New Roman" panose="02020603050405020304" pitchFamily="18" charset="0"/>
              <a:cs typeface="Times New Roman" panose="02020603050405020304" pitchFamily="18" charset="0"/>
            </a:endParaRPr>
          </a:p>
        </p:txBody>
      </p:sp>
      <p:sp>
        <p:nvSpPr>
          <p:cNvPr id="32" name="Rectangle 31">
            <a:extLst>
              <a:ext uri="{FF2B5EF4-FFF2-40B4-BE49-F238E27FC236}">
                <a16:creationId xmlns:a16="http://schemas.microsoft.com/office/drawing/2014/main" id="{A12A1B59-02AC-ECAB-5E9E-AAA637C75CB1}"/>
              </a:ext>
            </a:extLst>
          </p:cNvPr>
          <p:cNvSpPr/>
          <p:nvPr/>
        </p:nvSpPr>
        <p:spPr>
          <a:xfrm>
            <a:off x="4317449" y="1811529"/>
            <a:ext cx="4571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Rectangle 1">
            <a:extLst>
              <a:ext uri="{FF2B5EF4-FFF2-40B4-BE49-F238E27FC236}">
                <a16:creationId xmlns:a16="http://schemas.microsoft.com/office/drawing/2014/main" id="{63FF8924-82A2-EAF2-4DFE-F94046C932BF}"/>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Rectangle 4">
            <a:extLst>
              <a:ext uri="{FF2B5EF4-FFF2-40B4-BE49-F238E27FC236}">
                <a16:creationId xmlns:a16="http://schemas.microsoft.com/office/drawing/2014/main" id="{AD83E44D-3068-6878-6B9D-7B28E099E66F}"/>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9946675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49A4733A-7D4C-4D89-5AD1-D3DDA9E505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52562" y="781167"/>
            <a:ext cx="2115464" cy="1496187"/>
          </a:xfrm>
          <a:prstGeom prst="rect">
            <a:avLst/>
          </a:prstGeom>
        </p:spPr>
      </p:pic>
      <p:pic>
        <p:nvPicPr>
          <p:cNvPr id="52" name="Picture 51">
            <a:extLst>
              <a:ext uri="{FF2B5EF4-FFF2-40B4-BE49-F238E27FC236}">
                <a16:creationId xmlns:a16="http://schemas.microsoft.com/office/drawing/2014/main" id="{5DBC94B2-7785-A503-6455-9714BAF651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41666" y="2046115"/>
            <a:ext cx="2115464" cy="1496187"/>
          </a:xfrm>
          <a:prstGeom prst="rect">
            <a:avLst/>
          </a:prstGeom>
        </p:spPr>
      </p:pic>
      <p:pic>
        <p:nvPicPr>
          <p:cNvPr id="6" name="Picture 5">
            <a:extLst>
              <a:ext uri="{FF2B5EF4-FFF2-40B4-BE49-F238E27FC236}">
                <a16:creationId xmlns:a16="http://schemas.microsoft.com/office/drawing/2014/main" id="{6CFBC29A-3CCF-70E1-21ED-C5309E023E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8826" y="3329941"/>
            <a:ext cx="2115464" cy="1496187"/>
          </a:xfrm>
          <a:prstGeom prst="rect">
            <a:avLst/>
          </a:prstGeom>
        </p:spPr>
      </p:pic>
      <p:pic>
        <p:nvPicPr>
          <p:cNvPr id="25" name="Picture 24">
            <a:extLst>
              <a:ext uri="{FF2B5EF4-FFF2-40B4-BE49-F238E27FC236}">
                <a16:creationId xmlns:a16="http://schemas.microsoft.com/office/drawing/2014/main" id="{A50FFE42-08C7-186E-4AE4-0B2158EB6D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9684" y="792160"/>
            <a:ext cx="2115464" cy="1496187"/>
          </a:xfrm>
          <a:prstGeom prst="rect">
            <a:avLst/>
          </a:prstGeom>
        </p:spPr>
      </p:pic>
      <p:pic>
        <p:nvPicPr>
          <p:cNvPr id="50" name="Picture 49">
            <a:extLst>
              <a:ext uri="{FF2B5EF4-FFF2-40B4-BE49-F238E27FC236}">
                <a16:creationId xmlns:a16="http://schemas.microsoft.com/office/drawing/2014/main" id="{1F7F5206-C648-A0A1-477D-2FC788B05E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0550" y="2048209"/>
            <a:ext cx="2115464" cy="1496187"/>
          </a:xfrm>
          <a:prstGeom prst="rect">
            <a:avLst/>
          </a:prstGeom>
        </p:spPr>
      </p:pic>
      <p:pic>
        <p:nvPicPr>
          <p:cNvPr id="4" name="Picture 3">
            <a:extLst>
              <a:ext uri="{FF2B5EF4-FFF2-40B4-BE49-F238E27FC236}">
                <a16:creationId xmlns:a16="http://schemas.microsoft.com/office/drawing/2014/main" id="{F68732F4-1092-E02B-CF07-709ECFBF8A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17710" y="3322937"/>
            <a:ext cx="2115464" cy="1496187"/>
          </a:xfrm>
          <a:prstGeom prst="rect">
            <a:avLst/>
          </a:prstGeom>
        </p:spPr>
      </p:pic>
      <p:pic>
        <p:nvPicPr>
          <p:cNvPr id="20" name="Picture 19">
            <a:extLst>
              <a:ext uri="{FF2B5EF4-FFF2-40B4-BE49-F238E27FC236}">
                <a16:creationId xmlns:a16="http://schemas.microsoft.com/office/drawing/2014/main" id="{44954631-6C40-D62D-7EDE-DEDA5EBED20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7702" y="760388"/>
            <a:ext cx="2115464" cy="1496187"/>
          </a:xfrm>
          <a:prstGeom prst="rect">
            <a:avLst/>
          </a:prstGeom>
        </p:spPr>
      </p:pic>
      <p:pic>
        <p:nvPicPr>
          <p:cNvPr id="44" name="Picture 43">
            <a:extLst>
              <a:ext uri="{FF2B5EF4-FFF2-40B4-BE49-F238E27FC236}">
                <a16:creationId xmlns:a16="http://schemas.microsoft.com/office/drawing/2014/main" id="{2A7DBD40-B073-78BF-84C3-54A8E79713D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97702" y="2035318"/>
            <a:ext cx="2115464" cy="1496187"/>
          </a:xfrm>
          <a:prstGeom prst="rect">
            <a:avLst/>
          </a:prstGeom>
        </p:spPr>
      </p:pic>
      <p:pic>
        <p:nvPicPr>
          <p:cNvPr id="84" name="Picture 83">
            <a:extLst>
              <a:ext uri="{FF2B5EF4-FFF2-40B4-BE49-F238E27FC236}">
                <a16:creationId xmlns:a16="http://schemas.microsoft.com/office/drawing/2014/main" id="{5BE075E1-B796-FD3F-79F5-A6427371D43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95721" y="3329941"/>
            <a:ext cx="2115464" cy="1496187"/>
          </a:xfrm>
          <a:prstGeom prst="rect">
            <a:avLst/>
          </a:prstGeom>
        </p:spPr>
      </p:pic>
      <p:pic>
        <p:nvPicPr>
          <p:cNvPr id="15" name="Picture 14">
            <a:extLst>
              <a:ext uri="{FF2B5EF4-FFF2-40B4-BE49-F238E27FC236}">
                <a16:creationId xmlns:a16="http://schemas.microsoft.com/office/drawing/2014/main" id="{A916D024-FF35-FCE1-909E-C7AF7274891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61436" y="776568"/>
            <a:ext cx="2115464" cy="1496187"/>
          </a:xfrm>
          <a:prstGeom prst="rect">
            <a:avLst/>
          </a:prstGeom>
        </p:spPr>
      </p:pic>
      <p:pic>
        <p:nvPicPr>
          <p:cNvPr id="41" name="Picture 40">
            <a:extLst>
              <a:ext uri="{FF2B5EF4-FFF2-40B4-BE49-F238E27FC236}">
                <a16:creationId xmlns:a16="http://schemas.microsoft.com/office/drawing/2014/main" id="{8CA86547-5606-2DF5-CAEB-76999FE5BFB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61436" y="2054511"/>
            <a:ext cx="2115464" cy="1496187"/>
          </a:xfrm>
          <a:prstGeom prst="rect">
            <a:avLst/>
          </a:prstGeom>
        </p:spPr>
      </p:pic>
      <p:pic>
        <p:nvPicPr>
          <p:cNvPr id="80" name="Picture 79">
            <a:extLst>
              <a:ext uri="{FF2B5EF4-FFF2-40B4-BE49-F238E27FC236}">
                <a16:creationId xmlns:a16="http://schemas.microsoft.com/office/drawing/2014/main" id="{2D2BA17F-5434-D5BF-AB99-CFCC816A3FE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57115" y="3329941"/>
            <a:ext cx="2115464" cy="1496187"/>
          </a:xfrm>
          <a:prstGeom prst="rect">
            <a:avLst/>
          </a:prstGeom>
        </p:spPr>
      </p:pic>
      <p:pic>
        <p:nvPicPr>
          <p:cNvPr id="8" name="Picture 7">
            <a:extLst>
              <a:ext uri="{FF2B5EF4-FFF2-40B4-BE49-F238E27FC236}">
                <a16:creationId xmlns:a16="http://schemas.microsoft.com/office/drawing/2014/main" id="{86AAF666-1002-F465-60E8-05589DD489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30864" y="783913"/>
            <a:ext cx="2115464" cy="1496187"/>
          </a:xfrm>
          <a:prstGeom prst="rect">
            <a:avLst/>
          </a:prstGeom>
        </p:spPr>
      </p:pic>
      <p:pic>
        <p:nvPicPr>
          <p:cNvPr id="37" name="Picture 36">
            <a:extLst>
              <a:ext uri="{FF2B5EF4-FFF2-40B4-BE49-F238E27FC236}">
                <a16:creationId xmlns:a16="http://schemas.microsoft.com/office/drawing/2014/main" id="{CD33CCF0-49B4-72F1-54E4-2FAB369DA17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30864" y="2046116"/>
            <a:ext cx="2115464" cy="1496187"/>
          </a:xfrm>
          <a:prstGeom prst="rect">
            <a:avLst/>
          </a:prstGeom>
        </p:spPr>
      </p:pic>
      <p:pic>
        <p:nvPicPr>
          <p:cNvPr id="73" name="Picture 72">
            <a:extLst>
              <a:ext uri="{FF2B5EF4-FFF2-40B4-BE49-F238E27FC236}">
                <a16:creationId xmlns:a16="http://schemas.microsoft.com/office/drawing/2014/main" id="{06366ABD-AE85-DE0A-D196-6A10B4EB47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30847" y="3302543"/>
            <a:ext cx="2115464" cy="1496187"/>
          </a:xfrm>
          <a:prstGeom prst="rect">
            <a:avLst/>
          </a:prstGeom>
        </p:spPr>
      </p:pic>
      <p:pic>
        <p:nvPicPr>
          <p:cNvPr id="3" name="Picture 2">
            <a:extLst>
              <a:ext uri="{FF2B5EF4-FFF2-40B4-BE49-F238E27FC236}">
                <a16:creationId xmlns:a16="http://schemas.microsoft.com/office/drawing/2014/main" id="{14C812BF-4AAA-B315-45A5-60D6CF54C26A}"/>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7" y="786153"/>
            <a:ext cx="2115464" cy="1496187"/>
          </a:xfrm>
          <a:prstGeom prst="rect">
            <a:avLst/>
          </a:prstGeom>
        </p:spPr>
      </p:pic>
      <p:pic>
        <p:nvPicPr>
          <p:cNvPr id="32" name="Picture 31">
            <a:extLst>
              <a:ext uri="{FF2B5EF4-FFF2-40B4-BE49-F238E27FC236}">
                <a16:creationId xmlns:a16="http://schemas.microsoft.com/office/drawing/2014/main" id="{2F3B10B9-B8C1-09F2-3DFF-BA3A94D9B2F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3681" y="2062907"/>
            <a:ext cx="2115464" cy="1496187"/>
          </a:xfrm>
          <a:prstGeom prst="rect">
            <a:avLst/>
          </a:prstGeom>
        </p:spPr>
      </p:pic>
      <p:pic>
        <p:nvPicPr>
          <p:cNvPr id="68" name="Picture 67">
            <a:extLst>
              <a:ext uri="{FF2B5EF4-FFF2-40B4-BE49-F238E27FC236}">
                <a16:creationId xmlns:a16="http://schemas.microsoft.com/office/drawing/2014/main" id="{D72FC4FB-FDD4-38A9-5241-F46DBC42ECA6}"/>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2322" y="3309109"/>
            <a:ext cx="2115464" cy="1496187"/>
          </a:xfrm>
          <a:prstGeom prst="rect">
            <a:avLst/>
          </a:prstGeom>
        </p:spPr>
      </p:pic>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extBox 9">
            <a:extLst>
              <a:ext uri="{FF2B5EF4-FFF2-40B4-BE49-F238E27FC236}">
                <a16:creationId xmlns:a16="http://schemas.microsoft.com/office/drawing/2014/main" id="{44177EAA-E701-8DE5-C109-4FD223D0C09A}"/>
              </a:ext>
            </a:extLst>
          </p:cNvPr>
          <p:cNvSpPr txBox="1"/>
          <p:nvPr/>
        </p:nvSpPr>
        <p:spPr>
          <a:xfrm>
            <a:off x="341146"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2002</a:t>
            </a:r>
          </a:p>
        </p:txBody>
      </p:sp>
      <p:sp>
        <p:nvSpPr>
          <p:cNvPr id="30" name="TextBox 29">
            <a:extLst>
              <a:ext uri="{FF2B5EF4-FFF2-40B4-BE49-F238E27FC236}">
                <a16:creationId xmlns:a16="http://schemas.microsoft.com/office/drawing/2014/main" id="{D00C03CD-477B-8238-18FB-12CD2E10CCEA}"/>
              </a:ext>
            </a:extLst>
          </p:cNvPr>
          <p:cNvSpPr txBox="1"/>
          <p:nvPr/>
        </p:nvSpPr>
        <p:spPr>
          <a:xfrm>
            <a:off x="2373117" y="81010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2003</a:t>
            </a:r>
          </a:p>
        </p:txBody>
      </p:sp>
      <p:sp>
        <p:nvSpPr>
          <p:cNvPr id="33" name="TextBox 32">
            <a:extLst>
              <a:ext uri="{FF2B5EF4-FFF2-40B4-BE49-F238E27FC236}">
                <a16:creationId xmlns:a16="http://schemas.microsoft.com/office/drawing/2014/main" id="{F76C8618-0FE0-0D52-6004-897E2C34ECFC}"/>
              </a:ext>
            </a:extLst>
          </p:cNvPr>
          <p:cNvSpPr txBox="1"/>
          <p:nvPr/>
        </p:nvSpPr>
        <p:spPr>
          <a:xfrm>
            <a:off x="6425686" y="80782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2005</a:t>
            </a:r>
          </a:p>
        </p:txBody>
      </p:sp>
      <p:sp>
        <p:nvSpPr>
          <p:cNvPr id="36" name="TextBox 35">
            <a:extLst>
              <a:ext uri="{FF2B5EF4-FFF2-40B4-BE49-F238E27FC236}">
                <a16:creationId xmlns:a16="http://schemas.microsoft.com/office/drawing/2014/main" id="{A2FFDCFD-14FB-9A05-7DB6-DD5937190CC5}"/>
              </a:ext>
            </a:extLst>
          </p:cNvPr>
          <p:cNvSpPr txBox="1"/>
          <p:nvPr/>
        </p:nvSpPr>
        <p:spPr>
          <a:xfrm>
            <a:off x="4397403"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2004</a:t>
            </a:r>
          </a:p>
        </p:txBody>
      </p:sp>
      <p:sp>
        <p:nvSpPr>
          <p:cNvPr id="39" name="TextBox 38">
            <a:extLst>
              <a:ext uri="{FF2B5EF4-FFF2-40B4-BE49-F238E27FC236}">
                <a16:creationId xmlns:a16="http://schemas.microsoft.com/office/drawing/2014/main" id="{BD6C76F6-EA71-C5CC-DFD3-EC692B004684}"/>
              </a:ext>
            </a:extLst>
          </p:cNvPr>
          <p:cNvSpPr txBox="1"/>
          <p:nvPr/>
        </p:nvSpPr>
        <p:spPr>
          <a:xfrm>
            <a:off x="8418830"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2006</a:t>
            </a:r>
          </a:p>
        </p:txBody>
      </p:sp>
      <p:sp>
        <p:nvSpPr>
          <p:cNvPr id="47" name="TextBox 46">
            <a:extLst>
              <a:ext uri="{FF2B5EF4-FFF2-40B4-BE49-F238E27FC236}">
                <a16:creationId xmlns:a16="http://schemas.microsoft.com/office/drawing/2014/main" id="{80FB075B-98C3-A9B4-08FD-4323249D858D}"/>
              </a:ext>
            </a:extLst>
          </p:cNvPr>
          <p:cNvSpPr txBox="1"/>
          <p:nvPr/>
        </p:nvSpPr>
        <p:spPr>
          <a:xfrm>
            <a:off x="10489628" y="8171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2007</a:t>
            </a:r>
          </a:p>
        </p:txBody>
      </p:sp>
      <p:sp>
        <p:nvSpPr>
          <p:cNvPr id="57" name="TextBox 56">
            <a:extLst>
              <a:ext uri="{FF2B5EF4-FFF2-40B4-BE49-F238E27FC236}">
                <a16:creationId xmlns:a16="http://schemas.microsoft.com/office/drawing/2014/main" id="{2DDD9C5E-67E8-BC7A-4C18-6FC37A01FD96}"/>
              </a:ext>
            </a:extLst>
          </p:cNvPr>
          <p:cNvSpPr txBox="1"/>
          <p:nvPr/>
        </p:nvSpPr>
        <p:spPr>
          <a:xfrm>
            <a:off x="333728"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2008</a:t>
            </a:r>
          </a:p>
        </p:txBody>
      </p:sp>
      <p:sp>
        <p:nvSpPr>
          <p:cNvPr id="60" name="TextBox 59">
            <a:extLst>
              <a:ext uri="{FF2B5EF4-FFF2-40B4-BE49-F238E27FC236}">
                <a16:creationId xmlns:a16="http://schemas.microsoft.com/office/drawing/2014/main" id="{C1256C5F-1E35-0EB1-2AD6-ADE799D994F6}"/>
              </a:ext>
            </a:extLst>
          </p:cNvPr>
          <p:cNvSpPr txBox="1"/>
          <p:nvPr/>
        </p:nvSpPr>
        <p:spPr>
          <a:xfrm>
            <a:off x="2386005" y="208878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2009</a:t>
            </a:r>
          </a:p>
        </p:txBody>
      </p:sp>
      <p:sp>
        <p:nvSpPr>
          <p:cNvPr id="63" name="TextBox 62">
            <a:extLst>
              <a:ext uri="{FF2B5EF4-FFF2-40B4-BE49-F238E27FC236}">
                <a16:creationId xmlns:a16="http://schemas.microsoft.com/office/drawing/2014/main" id="{F24C90BB-03E6-BE3C-6DDF-885A91B862EC}"/>
              </a:ext>
            </a:extLst>
          </p:cNvPr>
          <p:cNvSpPr txBox="1"/>
          <p:nvPr/>
        </p:nvSpPr>
        <p:spPr>
          <a:xfrm>
            <a:off x="4394063" y="207119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2010</a:t>
            </a:r>
          </a:p>
        </p:txBody>
      </p:sp>
      <p:sp>
        <p:nvSpPr>
          <p:cNvPr id="66" name="TextBox 65">
            <a:extLst>
              <a:ext uri="{FF2B5EF4-FFF2-40B4-BE49-F238E27FC236}">
                <a16:creationId xmlns:a16="http://schemas.microsoft.com/office/drawing/2014/main" id="{BAFD8D3B-DA75-819D-8334-A858F192F4AC}"/>
              </a:ext>
            </a:extLst>
          </p:cNvPr>
          <p:cNvSpPr txBox="1"/>
          <p:nvPr/>
        </p:nvSpPr>
        <p:spPr>
          <a:xfrm>
            <a:off x="643676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2011</a:t>
            </a:r>
          </a:p>
        </p:txBody>
      </p:sp>
      <p:sp>
        <p:nvSpPr>
          <p:cNvPr id="69" name="TextBox 68">
            <a:extLst>
              <a:ext uri="{FF2B5EF4-FFF2-40B4-BE49-F238E27FC236}">
                <a16:creationId xmlns:a16="http://schemas.microsoft.com/office/drawing/2014/main" id="{068CE9CE-6708-2AFA-124A-46512C43AF6C}"/>
              </a:ext>
            </a:extLst>
          </p:cNvPr>
          <p:cNvSpPr txBox="1"/>
          <p:nvPr/>
        </p:nvSpPr>
        <p:spPr>
          <a:xfrm>
            <a:off x="845861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2012</a:t>
            </a:r>
          </a:p>
        </p:txBody>
      </p:sp>
      <p:sp>
        <p:nvSpPr>
          <p:cNvPr id="74" name="TextBox 73">
            <a:extLst>
              <a:ext uri="{FF2B5EF4-FFF2-40B4-BE49-F238E27FC236}">
                <a16:creationId xmlns:a16="http://schemas.microsoft.com/office/drawing/2014/main" id="{1BC05843-7318-92F4-8F39-2FD33B03C7ED}"/>
              </a:ext>
            </a:extLst>
          </p:cNvPr>
          <p:cNvSpPr txBox="1"/>
          <p:nvPr/>
        </p:nvSpPr>
        <p:spPr>
          <a:xfrm>
            <a:off x="10459853"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2013</a:t>
            </a:r>
          </a:p>
        </p:txBody>
      </p:sp>
      <p:sp>
        <p:nvSpPr>
          <p:cNvPr id="77" name="TextBox 76">
            <a:extLst>
              <a:ext uri="{FF2B5EF4-FFF2-40B4-BE49-F238E27FC236}">
                <a16:creationId xmlns:a16="http://schemas.microsoft.com/office/drawing/2014/main" id="{68A91EF9-6BE8-0752-5149-BBC13468CEDB}"/>
              </a:ext>
            </a:extLst>
          </p:cNvPr>
          <p:cNvSpPr txBox="1"/>
          <p:nvPr/>
        </p:nvSpPr>
        <p:spPr>
          <a:xfrm>
            <a:off x="323427" y="333147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2014</a:t>
            </a:r>
          </a:p>
        </p:txBody>
      </p:sp>
      <p:sp>
        <p:nvSpPr>
          <p:cNvPr id="98" name="TextBox 97">
            <a:extLst>
              <a:ext uri="{FF2B5EF4-FFF2-40B4-BE49-F238E27FC236}">
                <a16:creationId xmlns:a16="http://schemas.microsoft.com/office/drawing/2014/main" id="{4B73C90A-8D46-5A57-8489-7D69B34F80A9}"/>
              </a:ext>
            </a:extLst>
          </p:cNvPr>
          <p:cNvSpPr txBox="1"/>
          <p:nvPr/>
        </p:nvSpPr>
        <p:spPr>
          <a:xfrm>
            <a:off x="2356346" y="3344836"/>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2015</a:t>
            </a:r>
          </a:p>
        </p:txBody>
      </p:sp>
      <p:sp>
        <p:nvSpPr>
          <p:cNvPr id="99" name="TextBox 98">
            <a:extLst>
              <a:ext uri="{FF2B5EF4-FFF2-40B4-BE49-F238E27FC236}">
                <a16:creationId xmlns:a16="http://schemas.microsoft.com/office/drawing/2014/main" id="{40B5D118-759B-630D-5195-B2C2A69A4893}"/>
              </a:ext>
            </a:extLst>
          </p:cNvPr>
          <p:cNvSpPr txBox="1"/>
          <p:nvPr/>
        </p:nvSpPr>
        <p:spPr>
          <a:xfrm>
            <a:off x="4393810"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2016</a:t>
            </a:r>
          </a:p>
        </p:txBody>
      </p:sp>
      <p:sp>
        <p:nvSpPr>
          <p:cNvPr id="100" name="TextBox 99">
            <a:extLst>
              <a:ext uri="{FF2B5EF4-FFF2-40B4-BE49-F238E27FC236}">
                <a16:creationId xmlns:a16="http://schemas.microsoft.com/office/drawing/2014/main" id="{4ADCD40F-39CF-28F0-87B8-3AF63BC17471}"/>
              </a:ext>
            </a:extLst>
          </p:cNvPr>
          <p:cNvSpPr txBox="1"/>
          <p:nvPr/>
        </p:nvSpPr>
        <p:spPr>
          <a:xfrm>
            <a:off x="6416601" y="334996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2017</a:t>
            </a:r>
          </a:p>
        </p:txBody>
      </p:sp>
      <p:sp>
        <p:nvSpPr>
          <p:cNvPr id="101" name="TextBox 100">
            <a:extLst>
              <a:ext uri="{FF2B5EF4-FFF2-40B4-BE49-F238E27FC236}">
                <a16:creationId xmlns:a16="http://schemas.microsoft.com/office/drawing/2014/main" id="{04F61A2F-DFA8-0B32-9129-4C7DA19B23D9}"/>
              </a:ext>
            </a:extLst>
          </p:cNvPr>
          <p:cNvSpPr txBox="1"/>
          <p:nvPr/>
        </p:nvSpPr>
        <p:spPr>
          <a:xfrm>
            <a:off x="8418830" y="336882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2018</a:t>
            </a:r>
          </a:p>
        </p:txBody>
      </p:sp>
      <p:sp>
        <p:nvSpPr>
          <p:cNvPr id="102" name="TextBox 101">
            <a:extLst>
              <a:ext uri="{FF2B5EF4-FFF2-40B4-BE49-F238E27FC236}">
                <a16:creationId xmlns:a16="http://schemas.microsoft.com/office/drawing/2014/main" id="{B8E3E8AD-C851-E169-0735-EF6F2A0DFDAC}"/>
              </a:ext>
            </a:extLst>
          </p:cNvPr>
          <p:cNvSpPr txBox="1"/>
          <p:nvPr/>
        </p:nvSpPr>
        <p:spPr>
          <a:xfrm>
            <a:off x="10459853"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2019</a:t>
            </a:r>
          </a:p>
        </p:txBody>
      </p:sp>
      <p:sp>
        <p:nvSpPr>
          <p:cNvPr id="62" name="Text Box 116">
            <a:extLst>
              <a:ext uri="{FF2B5EF4-FFF2-40B4-BE49-F238E27FC236}">
                <a16:creationId xmlns:a16="http://schemas.microsoft.com/office/drawing/2014/main" id="{55631DDD-98BB-5CD2-D8C6-892C9EB5F33B}"/>
              </a:ext>
            </a:extLst>
          </p:cNvPr>
          <p:cNvSpPr txBox="1">
            <a:spLocks noChangeArrowheads="1"/>
          </p:cNvSpPr>
          <p:nvPr/>
        </p:nvSpPr>
        <p:spPr bwMode="auto">
          <a:xfrm>
            <a:off x="0" y="0"/>
            <a:ext cx="121919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en-US" sz="2400" b="1" dirty="0">
                <a:latin typeface="Palatino Linotype" pitchFamily="18" charset="0"/>
              </a:rPr>
              <a:t>Observed versus expected median ages of tag recaptures</a:t>
            </a:r>
            <a:endParaRPr lang="fr-FR" sz="2400" b="1" dirty="0">
              <a:latin typeface="Palatino Linotype" pitchFamily="18" charset="0"/>
            </a:endParaRPr>
          </a:p>
        </p:txBody>
      </p:sp>
      <p:sp>
        <p:nvSpPr>
          <p:cNvPr id="40" name="Espace réservé du contenu 2">
            <a:extLst>
              <a:ext uri="{FF2B5EF4-FFF2-40B4-BE49-F238E27FC236}">
                <a16:creationId xmlns:a16="http://schemas.microsoft.com/office/drawing/2014/main" id="{5C293B84-E59E-227B-D280-E80B0B1858B1}"/>
              </a:ext>
            </a:extLst>
          </p:cNvPr>
          <p:cNvSpPr txBox="1">
            <a:spLocks/>
          </p:cNvSpPr>
          <p:nvPr/>
        </p:nvSpPr>
        <p:spPr>
          <a:xfrm>
            <a:off x="2270804" y="5105501"/>
            <a:ext cx="8732662" cy="618652"/>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800" i="0" u="none" strike="noStrike" baseline="0" dirty="0">
                <a:latin typeface="Times New Roman" panose="02020603050405020304" pitchFamily="18" charset="0"/>
              </a:rPr>
              <a:t>Observed versus expected median ages of tag recaptures for each tag release year</a:t>
            </a:r>
            <a:endParaRPr lang="en-US" sz="18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74F0E3C-5EB9-95F7-4F03-D5FAD4E35127}"/>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Rectangle 4">
            <a:extLst>
              <a:ext uri="{FF2B5EF4-FFF2-40B4-BE49-F238E27FC236}">
                <a16:creationId xmlns:a16="http://schemas.microsoft.com/office/drawing/2014/main" id="{1C34CD71-BD60-1287-1CC4-12A99132E79F}"/>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752213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0" y="0"/>
            <a:ext cx="121920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en-US" sz="2200" b="1" i="0" u="none" strike="noStrike" baseline="0" dirty="0">
                <a:latin typeface="Palatino Linotype" panose="02040502050505030304" pitchFamily="18" charset="0"/>
              </a:rPr>
              <a:t>Expected minus observed number of tagged fish recaptured each year per year of release</a:t>
            </a:r>
            <a:endParaRPr lang="fr-FR" sz="2200" b="1" dirty="0">
              <a:latin typeface="Palatino Linotype" panose="02040502050505030304" pitchFamily="18" charset="0"/>
            </a:endParaRP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39AF3392-439E-A672-9890-D0757421A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255" y="1680735"/>
            <a:ext cx="6044184" cy="4274820"/>
          </a:xfrm>
          <a:prstGeom prst="rect">
            <a:avLst/>
          </a:prstGeom>
        </p:spPr>
      </p:pic>
      <p:sp>
        <p:nvSpPr>
          <p:cNvPr id="9" name="Espace réservé du contenu 2">
            <a:extLst>
              <a:ext uri="{FF2B5EF4-FFF2-40B4-BE49-F238E27FC236}">
                <a16:creationId xmlns:a16="http://schemas.microsoft.com/office/drawing/2014/main" id="{63C494A3-CD13-90D3-F6C2-9803FF0FE7DA}"/>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800" i="0" u="none" strike="noStrike" baseline="0" dirty="0">
                <a:latin typeface="Times New Roman" panose="02020603050405020304" pitchFamily="18" charset="0"/>
              </a:rPr>
              <a:t>Expected minus observed number of tagged fish recaptured each year per year of release, with each </a:t>
            </a:r>
            <a:r>
              <a:rPr lang="en-US" sz="1800" dirty="0">
                <a:latin typeface="Times New Roman" panose="02020603050405020304" pitchFamily="18" charset="0"/>
              </a:rPr>
              <a:t>tag release </a:t>
            </a:r>
            <a:r>
              <a:rPr lang="en-US" sz="1800" i="0" u="none" strike="noStrike" baseline="0" dirty="0">
                <a:latin typeface="Times New Roman" panose="02020603050405020304" pitchFamily="18" charset="0"/>
              </a:rPr>
              <a:t>year indicated by the plot character (e.g., 1 = 2001 or 2011)</a:t>
            </a:r>
            <a:endParaRPr lang="en-US" sz="18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ED037FF1-7406-857D-0D37-BE9EEF119831}"/>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22DAF7DE-D1D9-7D05-A35E-7D3C6572BE83}"/>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0071557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FFFE8D-E19F-D0E2-3698-742FF5B0A9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3353" y="3429000"/>
            <a:ext cx="4533138" cy="3206115"/>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Pearson tag recapture </a:t>
            </a:r>
            <a:r>
              <a:rPr lang="fr-FR" sz="2600" b="1" dirty="0" err="1">
                <a:latin typeface="Palatino Linotype" pitchFamily="18" charset="0"/>
              </a:rPr>
              <a:t>residuals</a:t>
            </a:r>
            <a:endParaRPr lang="fr-FR" sz="2600" b="1" dirty="0">
              <a:latin typeface="Palatino Linotype" pitchFamily="18" charset="0"/>
            </a:endParaRP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3260A0F4-83FE-0A8B-9C55-8120FA0A82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4554" y="729225"/>
            <a:ext cx="4533138" cy="3206115"/>
          </a:xfrm>
          <a:prstGeom prst="rect">
            <a:avLst/>
          </a:prstGeom>
        </p:spPr>
      </p:pic>
      <p:pic>
        <p:nvPicPr>
          <p:cNvPr id="5" name="Picture 4">
            <a:extLst>
              <a:ext uri="{FF2B5EF4-FFF2-40B4-BE49-F238E27FC236}">
                <a16:creationId xmlns:a16="http://schemas.microsoft.com/office/drawing/2014/main" id="{26DA2275-5326-9549-C1F3-FBC8E399DD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2152" y="729226"/>
            <a:ext cx="4533138" cy="3206115"/>
          </a:xfrm>
          <a:prstGeom prst="rect">
            <a:avLst/>
          </a:prstGeom>
        </p:spPr>
      </p:pic>
      <p:sp>
        <p:nvSpPr>
          <p:cNvPr id="2" name="Rectangle 1">
            <a:extLst>
              <a:ext uri="{FF2B5EF4-FFF2-40B4-BE49-F238E27FC236}">
                <a16:creationId xmlns:a16="http://schemas.microsoft.com/office/drawing/2014/main" id="{26EADC5D-B850-5A4B-06EC-E1E988ED5085}"/>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425E573D-A9A8-DC3F-A106-D41E8583A46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6941719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Rectangle 4"/>
          <p:cNvSpPr>
            <a:spLocks noChangeArrowheads="1"/>
          </p:cNvSpPr>
          <p:nvPr/>
        </p:nvSpPr>
        <p:spPr bwMode="auto">
          <a:xfrm>
            <a:off x="1524000" y="910252"/>
            <a:ext cx="9144000" cy="1938992"/>
          </a:xfrm>
          <a:prstGeom prst="rect">
            <a:avLst/>
          </a:prstGeom>
          <a:noFill/>
          <a:ln>
            <a:noFill/>
          </a:ln>
          <a:effectLst>
            <a:prstShdw prst="shdw17" dist="17961" dir="2700000">
              <a:schemeClr val="bg1">
                <a:gamma/>
                <a:shade val="60000"/>
                <a:invGamma/>
              </a:schemeClr>
            </a:prst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spAutoFit/>
          </a:bodyPr>
          <a:lstStyle/>
          <a:p>
            <a:pPr algn="ctr"/>
            <a:r>
              <a:rPr lang="fr-FR" sz="4000" b="1" dirty="0">
                <a:latin typeface="Palatino Linotype" pitchFamily="18" charset="0"/>
              </a:rPr>
              <a:t>Extra slides (3 / 4) – Diagnostics for the four-area model run in the MCMC mode </a:t>
            </a:r>
          </a:p>
        </p:txBody>
      </p:sp>
      <p:sp>
        <p:nvSpPr>
          <p:cNvPr id="5" name="Moins 4"/>
          <p:cNvSpPr/>
          <p:nvPr/>
        </p:nvSpPr>
        <p:spPr>
          <a:xfrm>
            <a:off x="191344" y="3019920"/>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5303912" y="5013177"/>
            <a:ext cx="432048" cy="249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1FA8B24A-74E4-9DC6-1972-D30ADACBCAA1}"/>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B98886E5-92CB-9CA0-948E-596E25017056}"/>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118287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MCMC </a:t>
            </a:r>
            <a:r>
              <a:rPr lang="fr-FR" sz="2600" b="1" dirty="0" err="1">
                <a:latin typeface="Palatino Linotype" pitchFamily="18" charset="0"/>
              </a:rPr>
              <a:t>posterior</a:t>
            </a:r>
            <a:r>
              <a:rPr lang="fr-FR" sz="2600" b="1" dirty="0">
                <a:latin typeface="Palatino Linotype" pitchFamily="18" charset="0"/>
              </a:rPr>
              <a:t> trace plots (1 / 3)</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2EAC76E5-6F93-E5AE-D460-0C9092511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08" y="1025008"/>
            <a:ext cx="6044184" cy="2135124"/>
          </a:xfrm>
          <a:prstGeom prst="rect">
            <a:avLst/>
          </a:prstGeom>
        </p:spPr>
      </p:pic>
      <p:sp>
        <p:nvSpPr>
          <p:cNvPr id="2" name="Rectangle 1">
            <a:extLst>
              <a:ext uri="{FF2B5EF4-FFF2-40B4-BE49-F238E27FC236}">
                <a16:creationId xmlns:a16="http://schemas.microsoft.com/office/drawing/2014/main" id="{FCD82DAB-4A61-6242-A66C-E8A7A73E11F0}"/>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6394618A-C3D7-4380-1101-A3A4001D90E7}"/>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5334907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E239B1-DAA4-4839-3DC4-E7D2B89C67C2}"/>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79D3A430-3DA7-CB74-0D01-2FCCFE1F6845}"/>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MCMC </a:t>
            </a:r>
            <a:r>
              <a:rPr lang="fr-FR" sz="2600" b="1" dirty="0" err="1">
                <a:latin typeface="Palatino Linotype" pitchFamily="18" charset="0"/>
              </a:rPr>
              <a:t>posterior</a:t>
            </a:r>
            <a:r>
              <a:rPr lang="fr-FR" sz="2600" b="1" dirty="0">
                <a:latin typeface="Palatino Linotype" pitchFamily="18" charset="0"/>
              </a:rPr>
              <a:t> trace plots (2 / 3)</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203B18F7-2A4F-0786-586B-A84FFE61E2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340" y="799564"/>
            <a:ext cx="4230929" cy="5984748"/>
          </a:xfrm>
          <a:prstGeom prst="rect">
            <a:avLst/>
          </a:prstGeom>
        </p:spPr>
      </p:pic>
      <p:pic>
        <p:nvPicPr>
          <p:cNvPr id="8" name="Picture 7">
            <a:extLst>
              <a:ext uri="{FF2B5EF4-FFF2-40B4-BE49-F238E27FC236}">
                <a16:creationId xmlns:a16="http://schemas.microsoft.com/office/drawing/2014/main" id="{21A55077-3087-0FAE-6B15-F2FCB62CA5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5054" y="799564"/>
            <a:ext cx="4230929" cy="5984748"/>
          </a:xfrm>
          <a:prstGeom prst="rect">
            <a:avLst/>
          </a:prstGeom>
        </p:spPr>
      </p:pic>
    </p:spTree>
    <p:extLst>
      <p:ext uri="{BB962C8B-B14F-4D97-AF65-F5344CB8AC3E}">
        <p14:creationId xmlns:p14="http://schemas.microsoft.com/office/powerpoint/2010/main" val="2812208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79F99C-7F97-6393-2196-5E25017FDEA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Operating model (OM) for TOA (1 / 2)</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000000"/>
                </a:solidFill>
                <a:latin typeface="Times New Roman" panose="02020603050405020304" pitchFamily="18" charset="0"/>
                <a:ea typeface="SimHei" panose="02010609060101010101" pitchFamily="49" charset="-122"/>
              </a:rPr>
              <a:t>Operating model (OM) uses the Spatial Population Model (SPM)</a:t>
            </a:r>
          </a:p>
          <a:p>
            <a:pPr marL="720000"/>
            <a:r>
              <a:rPr lang="en-US" sz="1200" dirty="0">
                <a:solidFill>
                  <a:srgbClr val="000000"/>
                </a:solidFill>
                <a:latin typeface="Times New Roman" panose="02020603050405020304" pitchFamily="18" charset="0"/>
                <a:ea typeface="SimHei" panose="02010609060101010101" pitchFamily="49" charset="-122"/>
              </a:rPr>
              <a:t>Originally developed for TOA, and later also used for </a:t>
            </a:r>
            <a:r>
              <a:rPr lang="en-NZ" sz="1200" dirty="0">
                <a:effectLst/>
                <a:latin typeface="Times New Roman" panose="02020603050405020304" pitchFamily="18" charset="0"/>
                <a:ea typeface="Calibri" panose="020F0502020204030204" pitchFamily="34" charset="0"/>
              </a:rPr>
              <a:t>Indian Ocean yellowfin tuna and holothurians of the Chatham Rise in New Zealand</a:t>
            </a:r>
          </a:p>
          <a:p>
            <a:r>
              <a:rPr lang="en-NZ" sz="1600" dirty="0">
                <a:latin typeface="Times New Roman" panose="02020603050405020304" pitchFamily="18" charset="0"/>
                <a:ea typeface="Calibri" panose="020F0502020204030204" pitchFamily="34" charset="0"/>
              </a:rPr>
              <a:t>Latest published version of the SPM for TOA is described in Mormede et al. (2014)</a:t>
            </a:r>
          </a:p>
          <a:p>
            <a:r>
              <a:rPr lang="en-NZ" sz="1600" dirty="0">
                <a:effectLst/>
                <a:latin typeface="Times New Roman" panose="02020603050405020304" pitchFamily="18" charset="0"/>
                <a:ea typeface="Calibri" panose="020F0502020204030204" pitchFamily="34" charset="0"/>
              </a:rPr>
              <a:t>SPM for TOA updated to 2021 by Sophie Mormede. But NOT a model for management purposes, solely for modelling exercises</a:t>
            </a:r>
          </a:p>
          <a:p>
            <a:pPr marL="720000"/>
            <a:r>
              <a:rPr lang="en-NZ" sz="1200" dirty="0">
                <a:effectLst/>
                <a:latin typeface="Times New Roman" panose="02020603050405020304" pitchFamily="18" charset="0"/>
                <a:ea typeface="Calibri" panose="020F0502020204030204" pitchFamily="34" charset="0"/>
              </a:rPr>
              <a:t>A specific management area was assigned to each SPM grid cell (simplification) – Management areas in this project do not reflect the real-world management areas (e.g., GPZ)</a:t>
            </a:r>
          </a:p>
          <a:p>
            <a:endParaRPr lang="en-US" sz="1600" i="0" u="none" strike="noStrike" baseline="0" dirty="0">
              <a:solidFill>
                <a:srgbClr val="000000"/>
              </a:solidFill>
              <a:latin typeface="Times New Roman" panose="02020603050405020304" pitchFamily="18" charset="0"/>
            </a:endParaRPr>
          </a:p>
        </p:txBody>
      </p:sp>
      <p:sp>
        <p:nvSpPr>
          <p:cNvPr id="9" name="TextBox 8">
            <a:extLst>
              <a:ext uri="{FF2B5EF4-FFF2-40B4-BE49-F238E27FC236}">
                <a16:creationId xmlns:a16="http://schemas.microsoft.com/office/drawing/2014/main" id="{B3CE5D0D-EF9E-D2D5-0431-F6B21183D8D1}"/>
              </a:ext>
            </a:extLst>
          </p:cNvPr>
          <p:cNvSpPr txBox="1"/>
          <p:nvPr/>
        </p:nvSpPr>
        <p:spPr>
          <a:xfrm>
            <a:off x="9090351" y="3287260"/>
            <a:ext cx="2946309" cy="3093154"/>
          </a:xfrm>
          <a:prstGeom prst="rect">
            <a:avLst/>
          </a:prstGeom>
          <a:noFill/>
        </p:spPr>
        <p:txBody>
          <a:bodyPr wrap="square" rtlCol="0">
            <a:spAutoFit/>
          </a:bodyPr>
          <a:lstStyle/>
          <a:p>
            <a:r>
              <a:rPr lang="en-NZ" sz="1300" b="1" u="sng" dirty="0">
                <a:effectLst/>
                <a:latin typeface="Arial" panose="020B0604020202020204" pitchFamily="34" charset="0"/>
                <a:ea typeface="TimesNewRomanPSMT"/>
                <a:cs typeface="Arial" panose="020B0604020202020204" pitchFamily="34" charset="0"/>
              </a:rPr>
              <a:t>Spatial grid of the SPM: </a:t>
            </a:r>
          </a:p>
          <a:p>
            <a:r>
              <a:rPr lang="en-NZ" sz="1300" b="1" u="sng" dirty="0">
                <a:latin typeface="Arial" panose="020B0604020202020204" pitchFamily="34" charset="0"/>
                <a:ea typeface="TimesNewRomanPSMT"/>
                <a:cs typeface="Arial" panose="020B0604020202020204" pitchFamily="34" charset="0"/>
              </a:rPr>
              <a:t>(equal area squares)</a:t>
            </a:r>
            <a:endParaRPr lang="en-NZ" sz="1300" b="1" u="sng" dirty="0">
              <a:effectLst/>
              <a:latin typeface="Arial" panose="020B0604020202020204" pitchFamily="34" charset="0"/>
              <a:ea typeface="TimesNewRomanPSMT"/>
              <a:cs typeface="Arial" panose="020B0604020202020204" pitchFamily="34" charset="0"/>
            </a:endParaRPr>
          </a:p>
          <a:p>
            <a:r>
              <a:rPr lang="en-NZ" sz="1300" b="1" dirty="0">
                <a:latin typeface="Arial" panose="020B0604020202020204" pitchFamily="34" charset="0"/>
                <a:ea typeface="TimesNewRomanPSMT"/>
                <a:cs typeface="Arial" panose="020B0604020202020204" pitchFamily="34" charset="0"/>
              </a:rPr>
              <a:t>(a)</a:t>
            </a:r>
          </a:p>
          <a:p>
            <a:r>
              <a:rPr lang="en-NZ" sz="1300" b="1" dirty="0">
                <a:solidFill>
                  <a:srgbClr val="D7D200"/>
                </a:solidFill>
                <a:effectLst/>
                <a:latin typeface="Arial" panose="020B0604020202020204" pitchFamily="34" charset="0"/>
                <a:ea typeface="TimesNewRomanPSMT"/>
                <a:cs typeface="Arial" panose="020B0604020202020204" pitchFamily="34" charset="0"/>
              </a:rPr>
              <a:t>Cells considered to be suitable habitat for </a:t>
            </a:r>
            <a:r>
              <a:rPr lang="en-NZ" sz="1300" b="1" dirty="0">
                <a:solidFill>
                  <a:srgbClr val="D7D200"/>
                </a:solidFill>
                <a:effectLst/>
                <a:latin typeface="Arial" panose="020B0604020202020204" pitchFamily="34" charset="0"/>
                <a:ea typeface="Times New Roman" panose="02020603050405020304" pitchFamily="18" charset="0"/>
                <a:cs typeface="Arial" panose="020B0604020202020204" pitchFamily="34" charset="0"/>
              </a:rPr>
              <a:t>TOA </a:t>
            </a:r>
            <a:r>
              <a:rPr lang="en-NZ" sz="1300" b="1" dirty="0">
                <a:solidFill>
                  <a:srgbClr val="D7D200"/>
                </a:solidFill>
                <a:effectLst/>
                <a:latin typeface="Arial" panose="020B0604020202020204" pitchFamily="34" charset="0"/>
                <a:ea typeface="TimesNewRomanPSMT"/>
                <a:cs typeface="Arial" panose="020B0604020202020204" pitchFamily="34" charset="0"/>
              </a:rPr>
              <a:t>in yellow</a:t>
            </a:r>
          </a:p>
          <a:p>
            <a:endParaRPr lang="en-NZ" sz="1300" b="1" dirty="0">
              <a:effectLst/>
              <a:latin typeface="Arial" panose="020B0604020202020204" pitchFamily="34" charset="0"/>
              <a:ea typeface="TimesNewRomanPSMT"/>
              <a:cs typeface="Arial" panose="020B0604020202020204" pitchFamily="34" charset="0"/>
            </a:endParaRPr>
          </a:p>
          <a:p>
            <a:r>
              <a:rPr lang="en-NZ" sz="1300" b="1" dirty="0">
                <a:latin typeface="Arial" panose="020B0604020202020204" pitchFamily="34" charset="0"/>
                <a:ea typeface="TimesNewRomanPSMT"/>
                <a:cs typeface="Arial" panose="020B0604020202020204" pitchFamily="34" charset="0"/>
              </a:rPr>
              <a:t>(b) </a:t>
            </a:r>
          </a:p>
          <a:p>
            <a:r>
              <a:rPr lang="en-NZ" sz="1300" b="1" dirty="0">
                <a:solidFill>
                  <a:srgbClr val="00B0F0"/>
                </a:solidFill>
                <a:latin typeface="Arial" panose="020B0604020202020204" pitchFamily="34" charset="0"/>
                <a:ea typeface="TimesNewRomanPSMT"/>
                <a:cs typeface="Arial" panose="020B0604020202020204" pitchFamily="34" charset="0"/>
              </a:rPr>
              <a:t>Cells </a:t>
            </a:r>
            <a:r>
              <a:rPr lang="en-NZ" sz="13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within the General Protection Zones (GPZ) in blue</a:t>
            </a:r>
          </a:p>
          <a:p>
            <a:r>
              <a:rPr lang="en-NZ" sz="1300" b="1" dirty="0">
                <a:solidFill>
                  <a:srgbClr val="00B050"/>
                </a:solidFill>
                <a:effectLst/>
                <a:latin typeface="Arial" panose="020B0604020202020204" pitchFamily="34" charset="0"/>
                <a:ea typeface="Times New Roman" panose="02020603050405020304" pitchFamily="18" charset="0"/>
                <a:cs typeface="Arial" panose="020B0604020202020204" pitchFamily="34" charset="0"/>
              </a:rPr>
              <a:t>Cells within the Special Research Zone (SRZ) in green</a:t>
            </a:r>
          </a:p>
          <a:p>
            <a:r>
              <a:rPr lang="en-NZ" sz="1300" b="1" dirty="0">
                <a:solidFill>
                  <a:srgbClr val="DEA900"/>
                </a:solidFill>
                <a:latin typeface="Arial" panose="020B0604020202020204" pitchFamily="34" charset="0"/>
                <a:ea typeface="Times New Roman" panose="02020603050405020304" pitchFamily="18" charset="0"/>
                <a:cs typeface="Arial" panose="020B0604020202020204" pitchFamily="34" charset="0"/>
              </a:rPr>
              <a:t>Cells </a:t>
            </a:r>
            <a:r>
              <a:rPr lang="en-NZ" sz="1300" b="1" dirty="0">
                <a:solidFill>
                  <a:srgbClr val="DEA900"/>
                </a:solidFill>
                <a:effectLst/>
                <a:latin typeface="Arial" panose="020B0604020202020204" pitchFamily="34" charset="0"/>
                <a:ea typeface="Times New Roman" panose="02020603050405020304" pitchFamily="18" charset="0"/>
                <a:cs typeface="Arial" panose="020B0604020202020204" pitchFamily="34" charset="0"/>
              </a:rPr>
              <a:t>within the N70 management area in orange</a:t>
            </a:r>
          </a:p>
          <a:p>
            <a:r>
              <a:rPr lang="en-NZ" sz="1300" b="1" dirty="0">
                <a:solidFill>
                  <a:srgbClr val="D7D200"/>
                </a:solidFill>
                <a:latin typeface="Arial" panose="020B0604020202020204" pitchFamily="34" charset="0"/>
                <a:ea typeface="Times New Roman" panose="02020603050405020304" pitchFamily="18" charset="0"/>
                <a:cs typeface="Arial" panose="020B0604020202020204" pitchFamily="34" charset="0"/>
              </a:rPr>
              <a:t>Cells </a:t>
            </a:r>
            <a:r>
              <a:rPr lang="en-NZ" sz="1300" b="1" dirty="0">
                <a:solidFill>
                  <a:srgbClr val="D7D200"/>
                </a:solidFill>
                <a:effectLst/>
                <a:latin typeface="Arial" panose="020B0604020202020204" pitchFamily="34" charset="0"/>
                <a:ea typeface="Times New Roman" panose="02020603050405020304" pitchFamily="18" charset="0"/>
                <a:cs typeface="Arial" panose="020B0604020202020204" pitchFamily="34" charset="0"/>
              </a:rPr>
              <a:t>within the S70 management area are in yellow</a:t>
            </a:r>
            <a:endParaRPr lang="en-NZ" sz="1300" b="1" dirty="0">
              <a:solidFill>
                <a:srgbClr val="D7D2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FB6CF7B-83CF-4BF2-0BCC-2C026F7972CA}"/>
              </a:ext>
            </a:extLst>
          </p:cNvPr>
          <p:cNvSpPr/>
          <p:nvPr/>
        </p:nvSpPr>
        <p:spPr>
          <a:xfrm>
            <a:off x="240324" y="6208776"/>
            <a:ext cx="4041530" cy="410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4" name="Picture 3">
            <a:extLst>
              <a:ext uri="{FF2B5EF4-FFF2-40B4-BE49-F238E27FC236}">
                <a16:creationId xmlns:a16="http://schemas.microsoft.com/office/drawing/2014/main" id="{AA503A94-8710-4F31-4A1E-B9D6A2FD2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324" y="3479819"/>
            <a:ext cx="8714232" cy="2679192"/>
          </a:xfrm>
          <a:prstGeom prst="rect">
            <a:avLst/>
          </a:prstGeom>
        </p:spPr>
      </p:pic>
    </p:spTree>
    <p:extLst>
      <p:ext uri="{BB962C8B-B14F-4D97-AF65-F5344CB8AC3E}">
        <p14:creationId xmlns:p14="http://schemas.microsoft.com/office/powerpoint/2010/main" val="121824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2C8A069-6BCF-2954-D761-A21B5F1560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339" y="799564"/>
            <a:ext cx="4230929" cy="5984748"/>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MCMC </a:t>
            </a:r>
            <a:r>
              <a:rPr lang="fr-FR" sz="2600" b="1" dirty="0" err="1">
                <a:latin typeface="Palatino Linotype" pitchFamily="18" charset="0"/>
              </a:rPr>
              <a:t>posterior</a:t>
            </a:r>
            <a:r>
              <a:rPr lang="fr-FR" sz="2600" b="1" dirty="0">
                <a:latin typeface="Palatino Linotype" pitchFamily="18" charset="0"/>
              </a:rPr>
              <a:t> trace plots (3 / 3)</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E0FDC09B-2190-CF06-60E6-F9E995717D87}"/>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466E8319-D29D-F356-B206-8CCCAE15710A}"/>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9610194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MCMC diagnostics</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contenu 2">
            <a:extLst>
              <a:ext uri="{FF2B5EF4-FFF2-40B4-BE49-F238E27FC236}">
                <a16:creationId xmlns:a16="http://schemas.microsoft.com/office/drawing/2014/main" id="{66C18E56-DEC3-9B52-05BB-101E6248899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800" i="0" u="none" strike="noStrike" baseline="0" dirty="0">
                <a:latin typeface="Times New Roman" panose="02020603050405020304" pitchFamily="18" charset="0"/>
              </a:rPr>
              <a:t>MCMC posterior diagnostic plots, showing median relative jump size for all parameters (left), and autocorrelation lag plot for pre-exploitation biomass </a:t>
            </a:r>
            <a:r>
              <a:rPr lang="en-US" sz="1800" u="none" strike="noStrike" baseline="0" dirty="0">
                <a:latin typeface="Times New Roman" panose="02020603050405020304" pitchFamily="18" charset="0"/>
              </a:rPr>
              <a:t>B0</a:t>
            </a:r>
            <a:r>
              <a:rPr lang="en-US" sz="1800" i="0" u="none" strike="noStrike" baseline="0" dirty="0">
                <a:latin typeface="Times New Roman" panose="02020603050405020304" pitchFamily="18" charset="0"/>
              </a:rPr>
              <a:t> (right)</a:t>
            </a:r>
            <a:endParaRPr lang="en-US" sz="1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A585B02-F282-C525-BD4A-5E19DF1FD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115" y="1807523"/>
            <a:ext cx="6044184" cy="2135124"/>
          </a:xfrm>
          <a:prstGeom prst="rect">
            <a:avLst/>
          </a:prstGeom>
        </p:spPr>
      </p:pic>
      <p:sp>
        <p:nvSpPr>
          <p:cNvPr id="2" name="Rectangle 1">
            <a:extLst>
              <a:ext uri="{FF2B5EF4-FFF2-40B4-BE49-F238E27FC236}">
                <a16:creationId xmlns:a16="http://schemas.microsoft.com/office/drawing/2014/main" id="{8AE19932-638A-0C3F-F516-337DF6B9E7A8}"/>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66882272-3A2B-24A6-E786-91DE3095DE12}"/>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2084425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0BFA17CC-5266-5488-5333-E5D7C09F0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72719" y="779447"/>
            <a:ext cx="2115464" cy="1496187"/>
          </a:xfrm>
          <a:prstGeom prst="rect">
            <a:avLst/>
          </a:prstGeom>
        </p:spPr>
      </p:pic>
      <p:pic>
        <p:nvPicPr>
          <p:cNvPr id="78" name="Picture 77">
            <a:extLst>
              <a:ext uri="{FF2B5EF4-FFF2-40B4-BE49-F238E27FC236}">
                <a16:creationId xmlns:a16="http://schemas.microsoft.com/office/drawing/2014/main" id="{D5030A95-4070-C50B-F092-25049B7663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2719" y="2055612"/>
            <a:ext cx="2115464" cy="1496187"/>
          </a:xfrm>
          <a:prstGeom prst="rect">
            <a:avLst/>
          </a:prstGeom>
        </p:spPr>
      </p:pic>
      <p:pic>
        <p:nvPicPr>
          <p:cNvPr id="90" name="Picture 89">
            <a:extLst>
              <a:ext uri="{FF2B5EF4-FFF2-40B4-BE49-F238E27FC236}">
                <a16:creationId xmlns:a16="http://schemas.microsoft.com/office/drawing/2014/main" id="{AA9B10D2-0ADB-7EA2-7163-7858B19AC1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5303" y="3317262"/>
            <a:ext cx="2115464" cy="1496187"/>
          </a:xfrm>
          <a:prstGeom prst="rect">
            <a:avLst/>
          </a:prstGeom>
        </p:spPr>
      </p:pic>
      <p:pic>
        <p:nvPicPr>
          <p:cNvPr id="38" name="Picture 37">
            <a:extLst>
              <a:ext uri="{FF2B5EF4-FFF2-40B4-BE49-F238E27FC236}">
                <a16:creationId xmlns:a16="http://schemas.microsoft.com/office/drawing/2014/main" id="{84696035-27CF-B117-4B2F-A41D3C9888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6453" y="785119"/>
            <a:ext cx="2115464" cy="1496187"/>
          </a:xfrm>
          <a:prstGeom prst="rect">
            <a:avLst/>
          </a:prstGeom>
        </p:spPr>
      </p:pic>
      <p:pic>
        <p:nvPicPr>
          <p:cNvPr id="72" name="Picture 71">
            <a:extLst>
              <a:ext uri="{FF2B5EF4-FFF2-40B4-BE49-F238E27FC236}">
                <a16:creationId xmlns:a16="http://schemas.microsoft.com/office/drawing/2014/main" id="{4264D56C-3653-D739-4CED-539521C8470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30761" y="2044019"/>
            <a:ext cx="2115464" cy="1496187"/>
          </a:xfrm>
          <a:prstGeom prst="rect">
            <a:avLst/>
          </a:prstGeom>
        </p:spPr>
      </p:pic>
      <p:pic>
        <p:nvPicPr>
          <p:cNvPr id="88" name="Picture 87">
            <a:extLst>
              <a:ext uri="{FF2B5EF4-FFF2-40B4-BE49-F238E27FC236}">
                <a16:creationId xmlns:a16="http://schemas.microsoft.com/office/drawing/2014/main" id="{7878AEB3-DB93-C127-4C9C-4BAAD649F3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30761" y="3317262"/>
            <a:ext cx="2115464" cy="1496187"/>
          </a:xfrm>
          <a:prstGeom prst="rect">
            <a:avLst/>
          </a:prstGeom>
        </p:spPr>
      </p:pic>
      <p:pic>
        <p:nvPicPr>
          <p:cNvPr id="107" name="Picture 106">
            <a:extLst>
              <a:ext uri="{FF2B5EF4-FFF2-40B4-BE49-F238E27FC236}">
                <a16:creationId xmlns:a16="http://schemas.microsoft.com/office/drawing/2014/main" id="{C3E54CE2-2F56-9092-1177-CFD4D4820D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36453" y="4580232"/>
            <a:ext cx="2115464" cy="1496187"/>
          </a:xfrm>
          <a:prstGeom prst="rect">
            <a:avLst/>
          </a:prstGeom>
        </p:spPr>
      </p:pic>
      <p:pic>
        <p:nvPicPr>
          <p:cNvPr id="32" name="Picture 31">
            <a:extLst>
              <a:ext uri="{FF2B5EF4-FFF2-40B4-BE49-F238E27FC236}">
                <a16:creationId xmlns:a16="http://schemas.microsoft.com/office/drawing/2014/main" id="{E398C938-BD6F-682D-3A2A-E69B7601C4E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8778" y="785120"/>
            <a:ext cx="2115464" cy="1496187"/>
          </a:xfrm>
          <a:prstGeom prst="rect">
            <a:avLst/>
          </a:prstGeom>
        </p:spPr>
      </p:pic>
      <p:pic>
        <p:nvPicPr>
          <p:cNvPr id="64" name="Picture 63">
            <a:extLst>
              <a:ext uri="{FF2B5EF4-FFF2-40B4-BE49-F238E27FC236}">
                <a16:creationId xmlns:a16="http://schemas.microsoft.com/office/drawing/2014/main" id="{31F9B53F-5262-644E-F1A2-6A47ECCE3DA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07875" y="2039626"/>
            <a:ext cx="2115464" cy="1496187"/>
          </a:xfrm>
          <a:prstGeom prst="rect">
            <a:avLst/>
          </a:prstGeom>
        </p:spPr>
      </p:pic>
      <p:pic>
        <p:nvPicPr>
          <p:cNvPr id="86" name="Picture 85">
            <a:extLst>
              <a:ext uri="{FF2B5EF4-FFF2-40B4-BE49-F238E27FC236}">
                <a16:creationId xmlns:a16="http://schemas.microsoft.com/office/drawing/2014/main" id="{FCE2985C-9D10-E88C-AA87-EF67E8D7F3F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97145" y="3308623"/>
            <a:ext cx="2115464" cy="1496187"/>
          </a:xfrm>
          <a:prstGeom prst="rect">
            <a:avLst/>
          </a:prstGeom>
        </p:spPr>
      </p:pic>
      <p:pic>
        <p:nvPicPr>
          <p:cNvPr id="105" name="Picture 104">
            <a:extLst>
              <a:ext uri="{FF2B5EF4-FFF2-40B4-BE49-F238E27FC236}">
                <a16:creationId xmlns:a16="http://schemas.microsoft.com/office/drawing/2014/main" id="{590DCC51-B350-CBC4-B0A5-F321B274651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92289" y="4569077"/>
            <a:ext cx="2115464" cy="1496187"/>
          </a:xfrm>
          <a:prstGeom prst="rect">
            <a:avLst/>
          </a:prstGeom>
        </p:spPr>
      </p:pic>
      <p:pic>
        <p:nvPicPr>
          <p:cNvPr id="27" name="Picture 26">
            <a:extLst>
              <a:ext uri="{FF2B5EF4-FFF2-40B4-BE49-F238E27FC236}">
                <a16:creationId xmlns:a16="http://schemas.microsoft.com/office/drawing/2014/main" id="{58F729FB-BB1B-7B6E-D73D-6D317DE6A46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77106" y="789355"/>
            <a:ext cx="2115464" cy="1496187"/>
          </a:xfrm>
          <a:prstGeom prst="rect">
            <a:avLst/>
          </a:prstGeom>
        </p:spPr>
      </p:pic>
      <p:pic>
        <p:nvPicPr>
          <p:cNvPr id="55" name="Picture 54">
            <a:extLst>
              <a:ext uri="{FF2B5EF4-FFF2-40B4-BE49-F238E27FC236}">
                <a16:creationId xmlns:a16="http://schemas.microsoft.com/office/drawing/2014/main" id="{E0CADD9F-3856-BE57-FF63-B67DF4F1EAC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75904" y="2049078"/>
            <a:ext cx="2115464" cy="1496187"/>
          </a:xfrm>
          <a:prstGeom prst="rect">
            <a:avLst/>
          </a:prstGeom>
        </p:spPr>
      </p:pic>
      <p:pic>
        <p:nvPicPr>
          <p:cNvPr id="84" name="Picture 83">
            <a:extLst>
              <a:ext uri="{FF2B5EF4-FFF2-40B4-BE49-F238E27FC236}">
                <a16:creationId xmlns:a16="http://schemas.microsoft.com/office/drawing/2014/main" id="{31FA4B75-2F85-11C3-4DB5-4BE90585EA1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59412" y="3310398"/>
            <a:ext cx="2115464" cy="1496187"/>
          </a:xfrm>
          <a:prstGeom prst="rect">
            <a:avLst/>
          </a:prstGeom>
        </p:spPr>
      </p:pic>
      <p:pic>
        <p:nvPicPr>
          <p:cNvPr id="96" name="Picture 95">
            <a:extLst>
              <a:ext uri="{FF2B5EF4-FFF2-40B4-BE49-F238E27FC236}">
                <a16:creationId xmlns:a16="http://schemas.microsoft.com/office/drawing/2014/main" id="{6B2E9B48-5EB0-8F79-BB46-7937AB3F630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81909" y="4565914"/>
            <a:ext cx="2115464" cy="1496187"/>
          </a:xfrm>
          <a:prstGeom prst="rect">
            <a:avLst/>
          </a:prstGeom>
        </p:spPr>
      </p:pic>
      <p:pic>
        <p:nvPicPr>
          <p:cNvPr id="20" name="Picture 19">
            <a:extLst>
              <a:ext uri="{FF2B5EF4-FFF2-40B4-BE49-F238E27FC236}">
                <a16:creationId xmlns:a16="http://schemas.microsoft.com/office/drawing/2014/main" id="{3FAD6C58-22B0-58EF-92CE-8A6AC903DC1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052317" y="789355"/>
            <a:ext cx="2115464" cy="1496187"/>
          </a:xfrm>
          <a:prstGeom prst="rect">
            <a:avLst/>
          </a:prstGeom>
        </p:spPr>
      </p:pic>
      <p:pic>
        <p:nvPicPr>
          <p:cNvPr id="50" name="Picture 49">
            <a:extLst>
              <a:ext uri="{FF2B5EF4-FFF2-40B4-BE49-F238E27FC236}">
                <a16:creationId xmlns:a16="http://schemas.microsoft.com/office/drawing/2014/main" id="{9E9D2B19-0DBD-9F23-820C-A466B28FD0C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036810" y="2055613"/>
            <a:ext cx="2115464" cy="1496187"/>
          </a:xfrm>
          <a:prstGeom prst="rect">
            <a:avLst/>
          </a:prstGeom>
        </p:spPr>
      </p:pic>
      <p:pic>
        <p:nvPicPr>
          <p:cNvPr id="82" name="Picture 81">
            <a:extLst>
              <a:ext uri="{FF2B5EF4-FFF2-40B4-BE49-F238E27FC236}">
                <a16:creationId xmlns:a16="http://schemas.microsoft.com/office/drawing/2014/main" id="{AD5A79A6-74B9-C483-2E28-1236BC0E4A7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043072" y="3307155"/>
            <a:ext cx="2115464" cy="1496187"/>
          </a:xfrm>
          <a:prstGeom prst="rect">
            <a:avLst/>
          </a:prstGeom>
        </p:spPr>
      </p:pic>
      <p:pic>
        <p:nvPicPr>
          <p:cNvPr id="94" name="Picture 93">
            <a:extLst>
              <a:ext uri="{FF2B5EF4-FFF2-40B4-BE49-F238E27FC236}">
                <a16:creationId xmlns:a16="http://schemas.microsoft.com/office/drawing/2014/main" id="{FD7E94EA-6171-8DC7-C1D4-F469DD4FAE6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042339" y="4581682"/>
            <a:ext cx="2115464" cy="1496187"/>
          </a:xfrm>
          <a:prstGeom prst="rect">
            <a:avLst/>
          </a:prstGeom>
        </p:spPr>
      </p:pic>
      <p:pic>
        <p:nvPicPr>
          <p:cNvPr id="4" name="Picture 3">
            <a:extLst>
              <a:ext uri="{FF2B5EF4-FFF2-40B4-BE49-F238E27FC236}">
                <a16:creationId xmlns:a16="http://schemas.microsoft.com/office/drawing/2014/main" id="{8F64E5BD-8726-317F-C433-26079204612B}"/>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0" y="770777"/>
            <a:ext cx="2115464" cy="1496187"/>
          </a:xfrm>
          <a:prstGeom prst="rect">
            <a:avLst/>
          </a:prstGeom>
        </p:spPr>
      </p:pic>
      <p:pic>
        <p:nvPicPr>
          <p:cNvPr id="13" name="Picture 12">
            <a:extLst>
              <a:ext uri="{FF2B5EF4-FFF2-40B4-BE49-F238E27FC236}">
                <a16:creationId xmlns:a16="http://schemas.microsoft.com/office/drawing/2014/main" id="{2CBCB8F0-22D4-08C8-4E91-9E7BDAD53F7A}"/>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0" y="2056759"/>
            <a:ext cx="2115464" cy="1496187"/>
          </a:xfrm>
          <a:prstGeom prst="rect">
            <a:avLst/>
          </a:prstGeom>
        </p:spPr>
      </p:pic>
      <p:pic>
        <p:nvPicPr>
          <p:cNvPr id="80" name="Picture 79">
            <a:extLst>
              <a:ext uri="{FF2B5EF4-FFF2-40B4-BE49-F238E27FC236}">
                <a16:creationId xmlns:a16="http://schemas.microsoft.com/office/drawing/2014/main" id="{215CBA50-0D07-96D6-FB02-CBFB833DFD64}"/>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608" y="3307155"/>
            <a:ext cx="2115464" cy="1496187"/>
          </a:xfrm>
          <a:prstGeom prst="rect">
            <a:avLst/>
          </a:prstGeom>
        </p:spPr>
      </p:pic>
      <p:pic>
        <p:nvPicPr>
          <p:cNvPr id="92" name="Picture 91">
            <a:extLst>
              <a:ext uri="{FF2B5EF4-FFF2-40B4-BE49-F238E27FC236}">
                <a16:creationId xmlns:a16="http://schemas.microsoft.com/office/drawing/2014/main" id="{08A53FB5-6F7D-201F-F70C-92EF6D66B38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2936" y="4580232"/>
            <a:ext cx="2115464" cy="1496187"/>
          </a:xfrm>
          <a:prstGeom prst="rect">
            <a:avLst/>
          </a:prstGeom>
        </p:spPr>
      </p:pic>
      <p:sp>
        <p:nvSpPr>
          <p:cNvPr id="71" name="TextBox 70">
            <a:extLst>
              <a:ext uri="{FF2B5EF4-FFF2-40B4-BE49-F238E27FC236}">
                <a16:creationId xmlns:a16="http://schemas.microsoft.com/office/drawing/2014/main" id="{85A9292D-38A5-CA0F-D859-0805BBF6BDBD}"/>
              </a:ext>
            </a:extLst>
          </p:cNvPr>
          <p:cNvSpPr txBox="1"/>
          <p:nvPr/>
        </p:nvSpPr>
        <p:spPr>
          <a:xfrm>
            <a:off x="8423715" y="460222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2020</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extBox 9">
            <a:extLst>
              <a:ext uri="{FF2B5EF4-FFF2-40B4-BE49-F238E27FC236}">
                <a16:creationId xmlns:a16="http://schemas.microsoft.com/office/drawing/2014/main" id="{44177EAA-E701-8DE5-C109-4FD223D0C09A}"/>
              </a:ext>
            </a:extLst>
          </p:cNvPr>
          <p:cNvSpPr txBox="1"/>
          <p:nvPr/>
        </p:nvSpPr>
        <p:spPr>
          <a:xfrm>
            <a:off x="341146"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1998</a:t>
            </a:r>
          </a:p>
        </p:txBody>
      </p:sp>
      <p:sp>
        <p:nvSpPr>
          <p:cNvPr id="30" name="TextBox 29">
            <a:extLst>
              <a:ext uri="{FF2B5EF4-FFF2-40B4-BE49-F238E27FC236}">
                <a16:creationId xmlns:a16="http://schemas.microsoft.com/office/drawing/2014/main" id="{D00C03CD-477B-8238-18FB-12CD2E10CCEA}"/>
              </a:ext>
            </a:extLst>
          </p:cNvPr>
          <p:cNvSpPr txBox="1"/>
          <p:nvPr/>
        </p:nvSpPr>
        <p:spPr>
          <a:xfrm>
            <a:off x="2373117" y="81010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1999</a:t>
            </a:r>
          </a:p>
        </p:txBody>
      </p:sp>
      <p:sp>
        <p:nvSpPr>
          <p:cNvPr id="33" name="TextBox 32">
            <a:extLst>
              <a:ext uri="{FF2B5EF4-FFF2-40B4-BE49-F238E27FC236}">
                <a16:creationId xmlns:a16="http://schemas.microsoft.com/office/drawing/2014/main" id="{F76C8618-0FE0-0D52-6004-897E2C34ECFC}"/>
              </a:ext>
            </a:extLst>
          </p:cNvPr>
          <p:cNvSpPr txBox="1"/>
          <p:nvPr/>
        </p:nvSpPr>
        <p:spPr>
          <a:xfrm>
            <a:off x="6425686" y="80782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2001</a:t>
            </a:r>
          </a:p>
        </p:txBody>
      </p:sp>
      <p:sp>
        <p:nvSpPr>
          <p:cNvPr id="36" name="TextBox 35">
            <a:extLst>
              <a:ext uri="{FF2B5EF4-FFF2-40B4-BE49-F238E27FC236}">
                <a16:creationId xmlns:a16="http://schemas.microsoft.com/office/drawing/2014/main" id="{A2FFDCFD-14FB-9A05-7DB6-DD5937190CC5}"/>
              </a:ext>
            </a:extLst>
          </p:cNvPr>
          <p:cNvSpPr txBox="1"/>
          <p:nvPr/>
        </p:nvSpPr>
        <p:spPr>
          <a:xfrm>
            <a:off x="4397403"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2000</a:t>
            </a:r>
          </a:p>
        </p:txBody>
      </p:sp>
      <p:sp>
        <p:nvSpPr>
          <p:cNvPr id="39" name="TextBox 38">
            <a:extLst>
              <a:ext uri="{FF2B5EF4-FFF2-40B4-BE49-F238E27FC236}">
                <a16:creationId xmlns:a16="http://schemas.microsoft.com/office/drawing/2014/main" id="{BD6C76F6-EA71-C5CC-DFD3-EC692B004684}"/>
              </a:ext>
            </a:extLst>
          </p:cNvPr>
          <p:cNvSpPr txBox="1"/>
          <p:nvPr/>
        </p:nvSpPr>
        <p:spPr>
          <a:xfrm>
            <a:off x="8418830"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2002</a:t>
            </a:r>
          </a:p>
        </p:txBody>
      </p:sp>
      <p:sp>
        <p:nvSpPr>
          <p:cNvPr id="47" name="TextBox 46">
            <a:extLst>
              <a:ext uri="{FF2B5EF4-FFF2-40B4-BE49-F238E27FC236}">
                <a16:creationId xmlns:a16="http://schemas.microsoft.com/office/drawing/2014/main" id="{80FB075B-98C3-A9B4-08FD-4323249D858D}"/>
              </a:ext>
            </a:extLst>
          </p:cNvPr>
          <p:cNvSpPr txBox="1"/>
          <p:nvPr/>
        </p:nvSpPr>
        <p:spPr>
          <a:xfrm>
            <a:off x="10489628" y="8171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2003</a:t>
            </a:r>
          </a:p>
        </p:txBody>
      </p:sp>
      <p:sp>
        <p:nvSpPr>
          <p:cNvPr id="57" name="TextBox 56">
            <a:extLst>
              <a:ext uri="{FF2B5EF4-FFF2-40B4-BE49-F238E27FC236}">
                <a16:creationId xmlns:a16="http://schemas.microsoft.com/office/drawing/2014/main" id="{2DDD9C5E-67E8-BC7A-4C18-6FC37A01FD96}"/>
              </a:ext>
            </a:extLst>
          </p:cNvPr>
          <p:cNvSpPr txBox="1"/>
          <p:nvPr/>
        </p:nvSpPr>
        <p:spPr>
          <a:xfrm>
            <a:off x="333728"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2004</a:t>
            </a:r>
          </a:p>
        </p:txBody>
      </p:sp>
      <p:sp>
        <p:nvSpPr>
          <p:cNvPr id="60" name="TextBox 59">
            <a:extLst>
              <a:ext uri="{FF2B5EF4-FFF2-40B4-BE49-F238E27FC236}">
                <a16:creationId xmlns:a16="http://schemas.microsoft.com/office/drawing/2014/main" id="{C1256C5F-1E35-0EB1-2AD6-ADE799D994F6}"/>
              </a:ext>
            </a:extLst>
          </p:cNvPr>
          <p:cNvSpPr txBox="1"/>
          <p:nvPr/>
        </p:nvSpPr>
        <p:spPr>
          <a:xfrm>
            <a:off x="2386005" y="208878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2005</a:t>
            </a:r>
          </a:p>
        </p:txBody>
      </p:sp>
      <p:sp>
        <p:nvSpPr>
          <p:cNvPr id="63" name="TextBox 62">
            <a:extLst>
              <a:ext uri="{FF2B5EF4-FFF2-40B4-BE49-F238E27FC236}">
                <a16:creationId xmlns:a16="http://schemas.microsoft.com/office/drawing/2014/main" id="{F24C90BB-03E6-BE3C-6DDF-885A91B862EC}"/>
              </a:ext>
            </a:extLst>
          </p:cNvPr>
          <p:cNvSpPr txBox="1"/>
          <p:nvPr/>
        </p:nvSpPr>
        <p:spPr>
          <a:xfrm>
            <a:off x="4394063" y="207119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2006</a:t>
            </a:r>
          </a:p>
        </p:txBody>
      </p:sp>
      <p:sp>
        <p:nvSpPr>
          <p:cNvPr id="66" name="TextBox 65">
            <a:extLst>
              <a:ext uri="{FF2B5EF4-FFF2-40B4-BE49-F238E27FC236}">
                <a16:creationId xmlns:a16="http://schemas.microsoft.com/office/drawing/2014/main" id="{BAFD8D3B-DA75-819D-8334-A858F192F4AC}"/>
              </a:ext>
            </a:extLst>
          </p:cNvPr>
          <p:cNvSpPr txBox="1"/>
          <p:nvPr/>
        </p:nvSpPr>
        <p:spPr>
          <a:xfrm>
            <a:off x="643676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2007</a:t>
            </a:r>
          </a:p>
        </p:txBody>
      </p:sp>
      <p:sp>
        <p:nvSpPr>
          <p:cNvPr id="69" name="TextBox 68">
            <a:extLst>
              <a:ext uri="{FF2B5EF4-FFF2-40B4-BE49-F238E27FC236}">
                <a16:creationId xmlns:a16="http://schemas.microsoft.com/office/drawing/2014/main" id="{068CE9CE-6708-2AFA-124A-46512C43AF6C}"/>
              </a:ext>
            </a:extLst>
          </p:cNvPr>
          <p:cNvSpPr txBox="1"/>
          <p:nvPr/>
        </p:nvSpPr>
        <p:spPr>
          <a:xfrm>
            <a:off x="845861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2008</a:t>
            </a:r>
          </a:p>
        </p:txBody>
      </p:sp>
      <p:sp>
        <p:nvSpPr>
          <p:cNvPr id="74" name="TextBox 73">
            <a:extLst>
              <a:ext uri="{FF2B5EF4-FFF2-40B4-BE49-F238E27FC236}">
                <a16:creationId xmlns:a16="http://schemas.microsoft.com/office/drawing/2014/main" id="{1BC05843-7318-92F4-8F39-2FD33B03C7ED}"/>
              </a:ext>
            </a:extLst>
          </p:cNvPr>
          <p:cNvSpPr txBox="1"/>
          <p:nvPr/>
        </p:nvSpPr>
        <p:spPr>
          <a:xfrm>
            <a:off x="10459853"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2009</a:t>
            </a:r>
          </a:p>
        </p:txBody>
      </p:sp>
      <p:sp>
        <p:nvSpPr>
          <p:cNvPr id="77" name="TextBox 76">
            <a:extLst>
              <a:ext uri="{FF2B5EF4-FFF2-40B4-BE49-F238E27FC236}">
                <a16:creationId xmlns:a16="http://schemas.microsoft.com/office/drawing/2014/main" id="{68A91EF9-6BE8-0752-5149-BBC13468CEDB}"/>
              </a:ext>
            </a:extLst>
          </p:cNvPr>
          <p:cNvSpPr txBox="1"/>
          <p:nvPr/>
        </p:nvSpPr>
        <p:spPr>
          <a:xfrm>
            <a:off x="324375" y="333147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2010</a:t>
            </a:r>
          </a:p>
        </p:txBody>
      </p:sp>
      <p:sp>
        <p:nvSpPr>
          <p:cNvPr id="98" name="TextBox 97">
            <a:extLst>
              <a:ext uri="{FF2B5EF4-FFF2-40B4-BE49-F238E27FC236}">
                <a16:creationId xmlns:a16="http://schemas.microsoft.com/office/drawing/2014/main" id="{4B73C90A-8D46-5A57-8489-7D69B34F80A9}"/>
              </a:ext>
            </a:extLst>
          </p:cNvPr>
          <p:cNvSpPr txBox="1"/>
          <p:nvPr/>
        </p:nvSpPr>
        <p:spPr>
          <a:xfrm>
            <a:off x="2356346" y="3344836"/>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2011</a:t>
            </a:r>
          </a:p>
        </p:txBody>
      </p:sp>
      <p:sp>
        <p:nvSpPr>
          <p:cNvPr id="99" name="TextBox 98">
            <a:extLst>
              <a:ext uri="{FF2B5EF4-FFF2-40B4-BE49-F238E27FC236}">
                <a16:creationId xmlns:a16="http://schemas.microsoft.com/office/drawing/2014/main" id="{40B5D118-759B-630D-5195-B2C2A69A4893}"/>
              </a:ext>
            </a:extLst>
          </p:cNvPr>
          <p:cNvSpPr txBox="1"/>
          <p:nvPr/>
        </p:nvSpPr>
        <p:spPr>
          <a:xfrm>
            <a:off x="4393810"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2012</a:t>
            </a:r>
          </a:p>
        </p:txBody>
      </p:sp>
      <p:sp>
        <p:nvSpPr>
          <p:cNvPr id="100" name="TextBox 99">
            <a:extLst>
              <a:ext uri="{FF2B5EF4-FFF2-40B4-BE49-F238E27FC236}">
                <a16:creationId xmlns:a16="http://schemas.microsoft.com/office/drawing/2014/main" id="{4ADCD40F-39CF-28F0-87B8-3AF63BC17471}"/>
              </a:ext>
            </a:extLst>
          </p:cNvPr>
          <p:cNvSpPr txBox="1"/>
          <p:nvPr/>
        </p:nvSpPr>
        <p:spPr>
          <a:xfrm>
            <a:off x="6416601" y="334996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2013</a:t>
            </a:r>
          </a:p>
        </p:txBody>
      </p:sp>
      <p:sp>
        <p:nvSpPr>
          <p:cNvPr id="101" name="TextBox 100">
            <a:extLst>
              <a:ext uri="{FF2B5EF4-FFF2-40B4-BE49-F238E27FC236}">
                <a16:creationId xmlns:a16="http://schemas.microsoft.com/office/drawing/2014/main" id="{04F61A2F-DFA8-0B32-9129-4C7DA19B23D9}"/>
              </a:ext>
            </a:extLst>
          </p:cNvPr>
          <p:cNvSpPr txBox="1"/>
          <p:nvPr/>
        </p:nvSpPr>
        <p:spPr>
          <a:xfrm>
            <a:off x="8418830" y="336882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2014</a:t>
            </a:r>
          </a:p>
        </p:txBody>
      </p:sp>
      <p:sp>
        <p:nvSpPr>
          <p:cNvPr id="102" name="TextBox 101">
            <a:extLst>
              <a:ext uri="{FF2B5EF4-FFF2-40B4-BE49-F238E27FC236}">
                <a16:creationId xmlns:a16="http://schemas.microsoft.com/office/drawing/2014/main" id="{B8E3E8AD-C851-E169-0735-EF6F2A0DFDAC}"/>
              </a:ext>
            </a:extLst>
          </p:cNvPr>
          <p:cNvSpPr txBox="1"/>
          <p:nvPr/>
        </p:nvSpPr>
        <p:spPr>
          <a:xfrm>
            <a:off x="10459853"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2015</a:t>
            </a:r>
          </a:p>
        </p:txBody>
      </p:sp>
      <p:sp>
        <p:nvSpPr>
          <p:cNvPr id="103" name="TextBox 102">
            <a:extLst>
              <a:ext uri="{FF2B5EF4-FFF2-40B4-BE49-F238E27FC236}">
                <a16:creationId xmlns:a16="http://schemas.microsoft.com/office/drawing/2014/main" id="{F10FBF87-E285-6A2E-662F-241DB61F4661}"/>
              </a:ext>
            </a:extLst>
          </p:cNvPr>
          <p:cNvSpPr txBox="1"/>
          <p:nvPr/>
        </p:nvSpPr>
        <p:spPr>
          <a:xfrm>
            <a:off x="322079" y="46086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2016</a:t>
            </a:r>
          </a:p>
        </p:txBody>
      </p:sp>
      <p:sp>
        <p:nvSpPr>
          <p:cNvPr id="104" name="TextBox 103">
            <a:extLst>
              <a:ext uri="{FF2B5EF4-FFF2-40B4-BE49-F238E27FC236}">
                <a16:creationId xmlns:a16="http://schemas.microsoft.com/office/drawing/2014/main" id="{027B1E47-7605-35DF-21FC-2A912C1F0745}"/>
              </a:ext>
            </a:extLst>
          </p:cNvPr>
          <p:cNvSpPr txBox="1"/>
          <p:nvPr/>
        </p:nvSpPr>
        <p:spPr>
          <a:xfrm>
            <a:off x="2367882" y="4600885"/>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2017</a:t>
            </a:r>
          </a:p>
        </p:txBody>
      </p:sp>
      <p:sp>
        <p:nvSpPr>
          <p:cNvPr id="61" name="TextBox 60">
            <a:extLst>
              <a:ext uri="{FF2B5EF4-FFF2-40B4-BE49-F238E27FC236}">
                <a16:creationId xmlns:a16="http://schemas.microsoft.com/office/drawing/2014/main" id="{5D96B948-1A1E-4B61-5FC1-68F188D5426A}"/>
              </a:ext>
            </a:extLst>
          </p:cNvPr>
          <p:cNvSpPr txBox="1"/>
          <p:nvPr/>
        </p:nvSpPr>
        <p:spPr>
          <a:xfrm>
            <a:off x="4394064" y="46100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2018</a:t>
            </a:r>
          </a:p>
        </p:txBody>
      </p:sp>
      <p:sp>
        <p:nvSpPr>
          <p:cNvPr id="67" name="TextBox 66">
            <a:extLst>
              <a:ext uri="{FF2B5EF4-FFF2-40B4-BE49-F238E27FC236}">
                <a16:creationId xmlns:a16="http://schemas.microsoft.com/office/drawing/2014/main" id="{9EA15CEF-918B-F58E-A3C7-F8688A25A8AC}"/>
              </a:ext>
            </a:extLst>
          </p:cNvPr>
          <p:cNvSpPr txBox="1"/>
          <p:nvPr/>
        </p:nvSpPr>
        <p:spPr>
          <a:xfrm>
            <a:off x="6411001" y="460670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2019</a:t>
            </a:r>
          </a:p>
        </p:txBody>
      </p:sp>
      <p:sp>
        <p:nvSpPr>
          <p:cNvPr id="62" name="Text Box 116">
            <a:extLst>
              <a:ext uri="{FF2B5EF4-FFF2-40B4-BE49-F238E27FC236}">
                <a16:creationId xmlns:a16="http://schemas.microsoft.com/office/drawing/2014/main" id="{55631DDD-98BB-5CD2-D8C6-892C9EB5F33B}"/>
              </a:ext>
            </a:extLst>
          </p:cNvPr>
          <p:cNvSpPr txBox="1">
            <a:spLocks noChangeArrowheads="1"/>
          </p:cNvSpPr>
          <p:nvPr/>
        </p:nvSpPr>
        <p:spPr bwMode="auto">
          <a:xfrm>
            <a:off x="0" y="0"/>
            <a:ext cx="121919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fr-FR" sz="2400" b="1" dirty="0" err="1">
                <a:latin typeface="Palatino Linotype" pitchFamily="18" charset="0"/>
              </a:rPr>
              <a:t>Expected</a:t>
            </a:r>
            <a:r>
              <a:rPr lang="fr-FR" sz="2400" b="1" dirty="0">
                <a:latin typeface="Palatino Linotype" pitchFamily="18" charset="0"/>
              </a:rPr>
              <a:t> (</a:t>
            </a:r>
            <a:r>
              <a:rPr lang="fr-FR" sz="2400" b="1" dirty="0" err="1">
                <a:latin typeface="Palatino Linotype" pitchFamily="18" charset="0"/>
              </a:rPr>
              <a:t>dashed</a:t>
            </a:r>
            <a:r>
              <a:rPr lang="fr-FR" sz="2400" b="1" dirty="0">
                <a:latin typeface="Palatino Linotype" pitchFamily="18" charset="0"/>
              </a:rPr>
              <a:t> </a:t>
            </a:r>
            <a:r>
              <a:rPr lang="fr-FR" sz="2400" b="1" dirty="0" err="1">
                <a:latin typeface="Palatino Linotype" pitchFamily="18" charset="0"/>
              </a:rPr>
              <a:t>lines</a:t>
            </a:r>
            <a:r>
              <a:rPr lang="fr-FR" sz="2400" b="1" dirty="0">
                <a:latin typeface="Palatino Linotype" pitchFamily="18" charset="0"/>
              </a:rPr>
              <a:t>) and </a:t>
            </a:r>
            <a:r>
              <a:rPr lang="fr-FR" sz="2400" b="1" dirty="0" err="1">
                <a:latin typeface="Palatino Linotype" pitchFamily="18" charset="0"/>
              </a:rPr>
              <a:t>observed</a:t>
            </a:r>
            <a:r>
              <a:rPr lang="fr-FR" sz="2400" b="1" dirty="0">
                <a:latin typeface="Palatino Linotype" pitchFamily="18" charset="0"/>
              </a:rPr>
              <a:t> (full </a:t>
            </a:r>
            <a:r>
              <a:rPr lang="fr-FR" sz="2400" b="1" dirty="0" err="1">
                <a:latin typeface="Palatino Linotype" pitchFamily="18" charset="0"/>
              </a:rPr>
              <a:t>lines</a:t>
            </a:r>
            <a:r>
              <a:rPr lang="fr-FR" sz="2400" b="1" dirty="0">
                <a:latin typeface="Palatino Linotype" pitchFamily="18" charset="0"/>
              </a:rPr>
              <a:t>) proportions-at-</a:t>
            </a:r>
            <a:r>
              <a:rPr lang="fr-FR" sz="2400" b="1" dirty="0" err="1">
                <a:latin typeface="Palatino Linotype" pitchFamily="18" charset="0"/>
              </a:rPr>
              <a:t>age</a:t>
            </a:r>
            <a:endParaRPr lang="fr-FR" sz="2400" b="1" dirty="0">
              <a:latin typeface="Palatino Linotype" pitchFamily="18" charset="0"/>
            </a:endParaRPr>
          </a:p>
        </p:txBody>
      </p:sp>
      <p:sp>
        <p:nvSpPr>
          <p:cNvPr id="2" name="Rectangle 1">
            <a:extLst>
              <a:ext uri="{FF2B5EF4-FFF2-40B4-BE49-F238E27FC236}">
                <a16:creationId xmlns:a16="http://schemas.microsoft.com/office/drawing/2014/main" id="{574ED202-2307-3F25-A564-5AE6231FA5EE}"/>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7341C0DF-3DCD-1BFF-0FA0-BF807DA982CB}"/>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0581998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Median</a:t>
            </a:r>
            <a:r>
              <a:rPr lang="fr-FR" sz="2600" b="1" dirty="0">
                <a:latin typeface="Palatino Linotype" pitchFamily="18" charset="0"/>
              </a:rPr>
              <a:t> </a:t>
            </a:r>
            <a:r>
              <a:rPr lang="fr-FR" sz="2600" b="1" dirty="0" err="1">
                <a:latin typeface="Palatino Linotype" pitchFamily="18" charset="0"/>
              </a:rPr>
              <a:t>age</a:t>
            </a:r>
            <a:r>
              <a:rPr lang="fr-FR" sz="2600" b="1" dirty="0">
                <a:latin typeface="Palatino Linotype" pitchFamily="18" charset="0"/>
              </a:rPr>
              <a:t> </a:t>
            </a:r>
            <a:r>
              <a:rPr lang="fr-FR" sz="2600" b="1" dirty="0" err="1">
                <a:latin typeface="Palatino Linotype" pitchFamily="18" charset="0"/>
              </a:rPr>
              <a:t>fits</a:t>
            </a:r>
            <a:endParaRPr lang="fr-FR" sz="2600" b="1" dirty="0">
              <a:latin typeface="Palatino Linotype" pitchFamily="18" charset="0"/>
            </a:endParaRP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6561334C-70A6-CC7D-676D-ECAF97824D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993" y="912284"/>
            <a:ext cx="3928720" cy="2778633"/>
          </a:xfrm>
          <a:prstGeom prst="rect">
            <a:avLst/>
          </a:prstGeom>
        </p:spPr>
      </p:pic>
      <p:sp>
        <p:nvSpPr>
          <p:cNvPr id="23" name="Espace réservé du contenu 2">
            <a:extLst>
              <a:ext uri="{FF2B5EF4-FFF2-40B4-BE49-F238E27FC236}">
                <a16:creationId xmlns:a16="http://schemas.microsoft.com/office/drawing/2014/main" id="{AEF30791-7530-6FC9-CA21-DCDBF42D8BF5}"/>
              </a:ext>
            </a:extLst>
          </p:cNvPr>
          <p:cNvSpPr txBox="1">
            <a:spLocks/>
          </p:cNvSpPr>
          <p:nvPr/>
        </p:nvSpPr>
        <p:spPr>
          <a:xfrm>
            <a:off x="6096000" y="1044623"/>
            <a:ext cx="4368007"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800" i="0" u="none" strike="noStrike" baseline="0" dirty="0">
                <a:latin typeface="Times New Roman" panose="02020603050405020304" pitchFamily="18" charset="0"/>
              </a:rPr>
              <a:t>MCMC predicted (mean in continuous line and 95% confidence interval in dashed lines) and observed (dots) median ages in the commercial catch </a:t>
            </a:r>
          </a:p>
        </p:txBody>
      </p:sp>
      <p:sp>
        <p:nvSpPr>
          <p:cNvPr id="2" name="Rectangle 1">
            <a:extLst>
              <a:ext uri="{FF2B5EF4-FFF2-40B4-BE49-F238E27FC236}">
                <a16:creationId xmlns:a16="http://schemas.microsoft.com/office/drawing/2014/main" id="{47C43F82-8FCD-0924-0ED5-E84A35FF7B28}"/>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F6CDCD8F-A1C2-ECE1-5F92-45281CA9FFE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6695536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Rectangle 4"/>
          <p:cNvSpPr>
            <a:spLocks noChangeArrowheads="1"/>
          </p:cNvSpPr>
          <p:nvPr/>
        </p:nvSpPr>
        <p:spPr bwMode="auto">
          <a:xfrm>
            <a:off x="1524000" y="910252"/>
            <a:ext cx="9144000" cy="1938992"/>
          </a:xfrm>
          <a:prstGeom prst="rect">
            <a:avLst/>
          </a:prstGeom>
          <a:noFill/>
          <a:ln>
            <a:noFill/>
          </a:ln>
          <a:effectLst>
            <a:prstShdw prst="shdw17" dist="17961" dir="2700000">
              <a:schemeClr val="bg1">
                <a:gamma/>
                <a:shade val="60000"/>
                <a:invGamma/>
              </a:schemeClr>
            </a:prst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spAutoFit/>
          </a:bodyPr>
          <a:lstStyle/>
          <a:p>
            <a:pPr algn="ctr"/>
            <a:r>
              <a:rPr lang="fr-FR" sz="4000" b="1" dirty="0">
                <a:latin typeface="Palatino Linotype" pitchFamily="18" charset="0"/>
              </a:rPr>
              <a:t>Extra slides (4 / 4) – Diagnostics for the four-area model run in the MCMC mode </a:t>
            </a:r>
          </a:p>
        </p:txBody>
      </p:sp>
      <p:sp>
        <p:nvSpPr>
          <p:cNvPr id="5" name="Moins 4"/>
          <p:cNvSpPr/>
          <p:nvPr/>
        </p:nvSpPr>
        <p:spPr>
          <a:xfrm>
            <a:off x="191344" y="3019920"/>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5303912" y="5013177"/>
            <a:ext cx="432048" cy="249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A884EC43-E63C-E6B6-AECD-854F35E796B8}"/>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32CB0FC4-408F-588B-313B-0C4A7610B4EF}"/>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9379469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MCMC </a:t>
            </a:r>
            <a:r>
              <a:rPr lang="fr-FR" sz="2600" b="1" dirty="0" err="1">
                <a:latin typeface="Palatino Linotype" pitchFamily="18" charset="0"/>
              </a:rPr>
              <a:t>posterior</a:t>
            </a:r>
            <a:r>
              <a:rPr lang="fr-FR" sz="2600" b="1" dirty="0">
                <a:latin typeface="Palatino Linotype" pitchFamily="18" charset="0"/>
              </a:rPr>
              <a:t> trace plots (1 / 3)</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1EFA86B5-96D0-7421-4505-CBE1365B1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08" y="1068969"/>
            <a:ext cx="6044184" cy="2135124"/>
          </a:xfrm>
          <a:prstGeom prst="rect">
            <a:avLst/>
          </a:prstGeom>
        </p:spPr>
      </p:pic>
      <p:sp>
        <p:nvSpPr>
          <p:cNvPr id="2" name="Rectangle 1">
            <a:extLst>
              <a:ext uri="{FF2B5EF4-FFF2-40B4-BE49-F238E27FC236}">
                <a16:creationId xmlns:a16="http://schemas.microsoft.com/office/drawing/2014/main" id="{BE252325-4DEA-D30C-AEA4-F884867B34C6}"/>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8199C612-5708-A7BF-014C-93E649FB6497}"/>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767918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C7BCCC-7C6E-5488-4903-F74A2B5FA8E7}"/>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FDCF9569-8BB7-3083-2955-7510C3E279DF}"/>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4" name="Picture 13">
            <a:extLst>
              <a:ext uri="{FF2B5EF4-FFF2-40B4-BE49-F238E27FC236}">
                <a16:creationId xmlns:a16="http://schemas.microsoft.com/office/drawing/2014/main" id="{6CF6C8AC-89CC-6AB7-5EB5-2641474BF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054" y="816687"/>
            <a:ext cx="4230929" cy="5984748"/>
          </a:xfrm>
          <a:prstGeom prst="rect">
            <a:avLst/>
          </a:prstGeom>
        </p:spPr>
      </p:pic>
      <p:pic>
        <p:nvPicPr>
          <p:cNvPr id="12" name="Picture 11">
            <a:extLst>
              <a:ext uri="{FF2B5EF4-FFF2-40B4-BE49-F238E27FC236}">
                <a16:creationId xmlns:a16="http://schemas.microsoft.com/office/drawing/2014/main" id="{DB1ED8EF-E5EE-24EA-1516-693FBE8836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339" y="799564"/>
            <a:ext cx="4230929" cy="5984748"/>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MCMC </a:t>
            </a:r>
            <a:r>
              <a:rPr lang="fr-FR" sz="2600" b="1" dirty="0" err="1">
                <a:latin typeface="Palatino Linotype" pitchFamily="18" charset="0"/>
              </a:rPr>
              <a:t>posterior</a:t>
            </a:r>
            <a:r>
              <a:rPr lang="fr-FR" sz="2600" b="1" dirty="0">
                <a:latin typeface="Palatino Linotype" pitchFamily="18" charset="0"/>
              </a:rPr>
              <a:t> trace plots (2 / 3)</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4939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12EDCE-E120-0649-DBAF-318BBAE561CF}"/>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a:extLst>
              <a:ext uri="{FF2B5EF4-FFF2-40B4-BE49-F238E27FC236}">
                <a16:creationId xmlns:a16="http://schemas.microsoft.com/office/drawing/2014/main" id="{49A3E1E4-62E1-5446-B251-FECC5DBE82B3}"/>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8" name="Picture 7">
            <a:extLst>
              <a:ext uri="{FF2B5EF4-FFF2-40B4-BE49-F238E27FC236}">
                <a16:creationId xmlns:a16="http://schemas.microsoft.com/office/drawing/2014/main" id="{7A965EBF-508B-7EB4-2683-603E7AB66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053" y="799564"/>
            <a:ext cx="4230929" cy="5984748"/>
          </a:xfrm>
          <a:prstGeom prst="rect">
            <a:avLst/>
          </a:prstGeom>
        </p:spPr>
      </p:pic>
      <p:pic>
        <p:nvPicPr>
          <p:cNvPr id="4" name="Picture 3">
            <a:extLst>
              <a:ext uri="{FF2B5EF4-FFF2-40B4-BE49-F238E27FC236}">
                <a16:creationId xmlns:a16="http://schemas.microsoft.com/office/drawing/2014/main" id="{82B59506-D9D2-6E6B-7299-1965F1A209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339" y="802914"/>
            <a:ext cx="4230929" cy="5984748"/>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MCMC </a:t>
            </a:r>
            <a:r>
              <a:rPr lang="fr-FR" sz="2600" b="1" dirty="0" err="1">
                <a:latin typeface="Palatino Linotype" pitchFamily="18" charset="0"/>
              </a:rPr>
              <a:t>posterior</a:t>
            </a:r>
            <a:r>
              <a:rPr lang="fr-FR" sz="2600" b="1" dirty="0">
                <a:latin typeface="Palatino Linotype" pitchFamily="18" charset="0"/>
              </a:rPr>
              <a:t> trace plots (3 / 3)</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141900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MCMC diagnostics</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7">
            <a:extLst>
              <a:ext uri="{FF2B5EF4-FFF2-40B4-BE49-F238E27FC236}">
                <a16:creationId xmlns:a16="http://schemas.microsoft.com/office/drawing/2014/main" id="{13C5C451-C14C-EC0C-2546-2A1ADEE52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740" y="1798730"/>
            <a:ext cx="6044184" cy="2135124"/>
          </a:xfrm>
          <a:prstGeom prst="rect">
            <a:avLst/>
          </a:prstGeom>
        </p:spPr>
      </p:pic>
      <p:sp>
        <p:nvSpPr>
          <p:cNvPr id="9" name="Espace réservé du contenu 2">
            <a:extLst>
              <a:ext uri="{FF2B5EF4-FFF2-40B4-BE49-F238E27FC236}">
                <a16:creationId xmlns:a16="http://schemas.microsoft.com/office/drawing/2014/main" id="{66C18E56-DEC3-9B52-05BB-101E6248899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800" i="0" u="none" strike="noStrike" baseline="0" dirty="0">
                <a:latin typeface="Times New Roman" panose="02020603050405020304" pitchFamily="18" charset="0"/>
              </a:rPr>
              <a:t>MCMC posterior diagnostic plots, showing median relative jump size for all parameters (left), and autocorrelation lag plot for pre-exploitation biomass </a:t>
            </a:r>
            <a:r>
              <a:rPr lang="en-US" sz="1800" u="none" strike="noStrike" baseline="0" dirty="0">
                <a:latin typeface="Times New Roman" panose="02020603050405020304" pitchFamily="18" charset="0"/>
              </a:rPr>
              <a:t>B0</a:t>
            </a:r>
            <a:r>
              <a:rPr lang="en-US" sz="1800" i="0" u="none" strike="noStrike" baseline="0" dirty="0">
                <a:latin typeface="Times New Roman" panose="02020603050405020304" pitchFamily="18" charset="0"/>
              </a:rPr>
              <a:t> (right)</a:t>
            </a:r>
            <a:endParaRPr lang="en-US" sz="16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CD4C64E-08AC-E34E-A33A-72623F60E48D}"/>
              </a:ext>
            </a:extLst>
          </p:cNvPr>
          <p:cNvSpPr txBox="1"/>
          <p:nvPr/>
        </p:nvSpPr>
        <p:spPr>
          <a:xfrm>
            <a:off x="1433145" y="3596055"/>
            <a:ext cx="4220308" cy="1200329"/>
          </a:xfrm>
          <a:prstGeom prst="rect">
            <a:avLst/>
          </a:prstGeom>
          <a:noFill/>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selectivity[</a:t>
            </a:r>
            <a:r>
              <a:rPr lang="en-US" sz="1200" dirty="0" err="1">
                <a:solidFill>
                  <a:srgbClr val="FF0000"/>
                </a:solidFill>
                <a:latin typeface="Times New Roman" panose="02020603050405020304" pitchFamily="18" charset="0"/>
                <a:cs typeface="Times New Roman" panose="02020603050405020304" pitchFamily="18" charset="0"/>
              </a:rPr>
              <a:t>GPZsel</a:t>
            </a:r>
            <a:r>
              <a:rPr lang="en-US" sz="1200" dirty="0">
                <a:solidFill>
                  <a:srgbClr val="FF0000"/>
                </a:solidFill>
                <a:latin typeface="Times New Roman" panose="02020603050405020304" pitchFamily="18" charset="0"/>
                <a:cs typeface="Times New Roman" panose="02020603050405020304" pitchFamily="18" charset="0"/>
              </a:rPr>
              <a:t>].all.3</a:t>
            </a:r>
          </a:p>
          <a:p>
            <a:r>
              <a:rPr lang="en-US" sz="1200" dirty="0">
                <a:solidFill>
                  <a:srgbClr val="FF0000"/>
                </a:solidFill>
                <a:latin typeface="Times New Roman" panose="02020603050405020304" pitchFamily="18" charset="0"/>
                <a:cs typeface="Times New Roman" panose="02020603050405020304" pitchFamily="18" charset="0"/>
              </a:rPr>
              <a:t>selectivity[</a:t>
            </a:r>
            <a:r>
              <a:rPr lang="en-US" sz="1200" dirty="0" err="1">
                <a:solidFill>
                  <a:srgbClr val="FF0000"/>
                </a:solidFill>
                <a:latin typeface="Times New Roman" panose="02020603050405020304" pitchFamily="18" charset="0"/>
                <a:cs typeface="Times New Roman" panose="02020603050405020304" pitchFamily="18" charset="0"/>
              </a:rPr>
              <a:t>GPZsel</a:t>
            </a:r>
            <a:r>
              <a:rPr lang="en-US" sz="1200" dirty="0">
                <a:solidFill>
                  <a:srgbClr val="FF0000"/>
                </a:solidFill>
                <a:latin typeface="Times New Roman" panose="02020603050405020304" pitchFamily="18" charset="0"/>
                <a:cs typeface="Times New Roman" panose="02020603050405020304" pitchFamily="18" charset="0"/>
              </a:rPr>
              <a:t>].all.4</a:t>
            </a:r>
          </a:p>
          <a:p>
            <a:r>
              <a:rPr lang="en-US" sz="1200" dirty="0">
                <a:solidFill>
                  <a:srgbClr val="FF0000"/>
                </a:solidFill>
                <a:latin typeface="Times New Roman" panose="02020603050405020304" pitchFamily="18" charset="0"/>
                <a:cs typeface="Times New Roman" panose="02020603050405020304" pitchFamily="18" charset="0"/>
              </a:rPr>
              <a:t>selectivity[</a:t>
            </a:r>
            <a:r>
              <a:rPr lang="en-US" sz="1200" dirty="0" err="1">
                <a:solidFill>
                  <a:srgbClr val="FF0000"/>
                </a:solidFill>
                <a:latin typeface="Times New Roman" panose="02020603050405020304" pitchFamily="18" charset="0"/>
                <a:cs typeface="Times New Roman" panose="02020603050405020304" pitchFamily="18" charset="0"/>
              </a:rPr>
              <a:t>SRZsel</a:t>
            </a:r>
            <a:r>
              <a:rPr lang="en-US" sz="1200" dirty="0">
                <a:solidFill>
                  <a:srgbClr val="FF0000"/>
                </a:solidFill>
                <a:latin typeface="Times New Roman" panose="02020603050405020304" pitchFamily="18" charset="0"/>
                <a:cs typeface="Times New Roman" panose="02020603050405020304" pitchFamily="18" charset="0"/>
              </a:rPr>
              <a:t>].all.4 </a:t>
            </a:r>
          </a:p>
          <a:p>
            <a:r>
              <a:rPr lang="en-US" sz="1200" dirty="0">
                <a:solidFill>
                  <a:srgbClr val="FF0000"/>
                </a:solidFill>
                <a:latin typeface="Times New Roman" panose="02020603050405020304" pitchFamily="18" charset="0"/>
                <a:cs typeface="Times New Roman" panose="02020603050405020304" pitchFamily="18" charset="0"/>
              </a:rPr>
              <a:t>selectivity[S70sel].all.4</a:t>
            </a:r>
          </a:p>
          <a:p>
            <a:r>
              <a:rPr lang="en-US" sz="1200" dirty="0">
                <a:solidFill>
                  <a:srgbClr val="FF0000"/>
                </a:solidFill>
                <a:latin typeface="Times New Roman" panose="02020603050405020304" pitchFamily="18" charset="0"/>
                <a:cs typeface="Times New Roman" panose="02020603050405020304" pitchFamily="18" charset="0"/>
              </a:rPr>
              <a:t>selectivity[N70sel].all.3</a:t>
            </a:r>
          </a:p>
          <a:p>
            <a:r>
              <a:rPr lang="en-US" sz="1200" dirty="0">
                <a:solidFill>
                  <a:srgbClr val="FF0000"/>
                </a:solidFill>
                <a:latin typeface="Times New Roman" panose="02020603050405020304" pitchFamily="18" charset="0"/>
                <a:cs typeface="Times New Roman" panose="02020603050405020304" pitchFamily="18" charset="0"/>
              </a:rPr>
              <a:t>selectivity[N70sel].all.4</a:t>
            </a:r>
          </a:p>
        </p:txBody>
      </p:sp>
      <p:sp>
        <p:nvSpPr>
          <p:cNvPr id="17" name="Oval 16">
            <a:extLst>
              <a:ext uri="{FF2B5EF4-FFF2-40B4-BE49-F238E27FC236}">
                <a16:creationId xmlns:a16="http://schemas.microsoft.com/office/drawing/2014/main" id="{BB98007F-F676-1455-4057-D5045748E1AE}"/>
              </a:ext>
            </a:extLst>
          </p:cNvPr>
          <p:cNvSpPr/>
          <p:nvPr/>
        </p:nvSpPr>
        <p:spPr>
          <a:xfrm>
            <a:off x="2532184" y="2999349"/>
            <a:ext cx="914401" cy="2625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Rectangle 1">
            <a:extLst>
              <a:ext uri="{FF2B5EF4-FFF2-40B4-BE49-F238E27FC236}">
                <a16:creationId xmlns:a16="http://schemas.microsoft.com/office/drawing/2014/main" id="{1AAA6B33-0447-3C8E-D2E7-7506E2127518}"/>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3238A151-6F16-6800-DEE5-492B2680FA22}"/>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6995842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5B493DC-958A-598F-12D1-C937DE6B9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42922" y="778095"/>
            <a:ext cx="2115464" cy="1496187"/>
          </a:xfrm>
          <a:prstGeom prst="rect">
            <a:avLst/>
          </a:prstGeom>
        </p:spPr>
      </p:pic>
      <p:pic>
        <p:nvPicPr>
          <p:cNvPr id="31" name="Picture 30">
            <a:extLst>
              <a:ext uri="{FF2B5EF4-FFF2-40B4-BE49-F238E27FC236}">
                <a16:creationId xmlns:a16="http://schemas.microsoft.com/office/drawing/2014/main" id="{A2B1561C-BDFF-936C-C974-E1DEB6BAAE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42922" y="2036583"/>
            <a:ext cx="2115464" cy="1496187"/>
          </a:xfrm>
          <a:prstGeom prst="rect">
            <a:avLst/>
          </a:prstGeom>
        </p:spPr>
      </p:pic>
      <p:pic>
        <p:nvPicPr>
          <p:cNvPr id="83" name="Picture 82">
            <a:extLst>
              <a:ext uri="{FF2B5EF4-FFF2-40B4-BE49-F238E27FC236}">
                <a16:creationId xmlns:a16="http://schemas.microsoft.com/office/drawing/2014/main" id="{02B5BC84-199A-6EC9-05DE-4136EF584D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2434" y="3305948"/>
            <a:ext cx="2115464" cy="1496187"/>
          </a:xfrm>
          <a:prstGeom prst="rect">
            <a:avLst/>
          </a:prstGeom>
        </p:spPr>
      </p:pic>
      <p:pic>
        <p:nvPicPr>
          <p:cNvPr id="15" name="Picture 14">
            <a:extLst>
              <a:ext uri="{FF2B5EF4-FFF2-40B4-BE49-F238E27FC236}">
                <a16:creationId xmlns:a16="http://schemas.microsoft.com/office/drawing/2014/main" id="{09D71420-6507-097C-3CE4-BE8E901FA0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7731" y="785052"/>
            <a:ext cx="2115464" cy="1496187"/>
          </a:xfrm>
          <a:prstGeom prst="rect">
            <a:avLst/>
          </a:prstGeom>
        </p:spPr>
      </p:pic>
      <p:pic>
        <p:nvPicPr>
          <p:cNvPr id="27" name="Picture 26">
            <a:extLst>
              <a:ext uri="{FF2B5EF4-FFF2-40B4-BE49-F238E27FC236}">
                <a16:creationId xmlns:a16="http://schemas.microsoft.com/office/drawing/2014/main" id="{E961B29F-660D-D88E-7703-030D025F52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2860" y="2048105"/>
            <a:ext cx="2115464" cy="1496187"/>
          </a:xfrm>
          <a:prstGeom prst="rect">
            <a:avLst/>
          </a:prstGeom>
        </p:spPr>
      </p:pic>
      <p:pic>
        <p:nvPicPr>
          <p:cNvPr id="81" name="Picture 80">
            <a:extLst>
              <a:ext uri="{FF2B5EF4-FFF2-40B4-BE49-F238E27FC236}">
                <a16:creationId xmlns:a16="http://schemas.microsoft.com/office/drawing/2014/main" id="{10612757-D279-6F9A-099D-4976361EC5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34678" y="3318512"/>
            <a:ext cx="2115464" cy="1496187"/>
          </a:xfrm>
          <a:prstGeom prst="rect">
            <a:avLst/>
          </a:prstGeom>
        </p:spPr>
      </p:pic>
      <p:pic>
        <p:nvPicPr>
          <p:cNvPr id="13" name="Picture 12">
            <a:extLst>
              <a:ext uri="{FF2B5EF4-FFF2-40B4-BE49-F238E27FC236}">
                <a16:creationId xmlns:a16="http://schemas.microsoft.com/office/drawing/2014/main" id="{4F37D258-01BB-1A5C-3036-F528EF11C52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88740" y="770777"/>
            <a:ext cx="2115464" cy="1496187"/>
          </a:xfrm>
          <a:prstGeom prst="rect">
            <a:avLst/>
          </a:prstGeom>
        </p:spPr>
      </p:pic>
      <p:pic>
        <p:nvPicPr>
          <p:cNvPr id="25" name="Picture 24">
            <a:extLst>
              <a:ext uri="{FF2B5EF4-FFF2-40B4-BE49-F238E27FC236}">
                <a16:creationId xmlns:a16="http://schemas.microsoft.com/office/drawing/2014/main" id="{7EF8A9A1-AB3F-6CC4-F34D-36795EC4D07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7003" y="2048106"/>
            <a:ext cx="2115464" cy="1496187"/>
          </a:xfrm>
          <a:prstGeom prst="rect">
            <a:avLst/>
          </a:prstGeom>
        </p:spPr>
      </p:pic>
      <p:pic>
        <p:nvPicPr>
          <p:cNvPr id="79" name="Picture 78">
            <a:extLst>
              <a:ext uri="{FF2B5EF4-FFF2-40B4-BE49-F238E27FC236}">
                <a16:creationId xmlns:a16="http://schemas.microsoft.com/office/drawing/2014/main" id="{0DBDC07E-1E23-020E-F42B-2C16F3D0C79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03816" y="3311195"/>
            <a:ext cx="2115464" cy="1496187"/>
          </a:xfrm>
          <a:prstGeom prst="rect">
            <a:avLst/>
          </a:prstGeom>
        </p:spPr>
      </p:pic>
      <p:pic>
        <p:nvPicPr>
          <p:cNvPr id="11" name="Picture 10">
            <a:extLst>
              <a:ext uri="{FF2B5EF4-FFF2-40B4-BE49-F238E27FC236}">
                <a16:creationId xmlns:a16="http://schemas.microsoft.com/office/drawing/2014/main" id="{EF7A93EC-A3B7-506F-ABCD-A91FA420C90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71157" y="776777"/>
            <a:ext cx="2115464" cy="1496187"/>
          </a:xfrm>
          <a:prstGeom prst="rect">
            <a:avLst/>
          </a:prstGeom>
        </p:spPr>
      </p:pic>
      <p:pic>
        <p:nvPicPr>
          <p:cNvPr id="23" name="Picture 22">
            <a:extLst>
              <a:ext uri="{FF2B5EF4-FFF2-40B4-BE49-F238E27FC236}">
                <a16:creationId xmlns:a16="http://schemas.microsoft.com/office/drawing/2014/main" id="{905DFF06-94D2-6294-5783-3E216E7CD37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83343" y="2048657"/>
            <a:ext cx="2115464" cy="1496187"/>
          </a:xfrm>
          <a:prstGeom prst="rect">
            <a:avLst/>
          </a:prstGeom>
        </p:spPr>
      </p:pic>
      <p:pic>
        <p:nvPicPr>
          <p:cNvPr id="43" name="Picture 42">
            <a:extLst>
              <a:ext uri="{FF2B5EF4-FFF2-40B4-BE49-F238E27FC236}">
                <a16:creationId xmlns:a16="http://schemas.microsoft.com/office/drawing/2014/main" id="{DFB22054-6DC6-BD0F-A253-4C37FB91B39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58240" y="3309075"/>
            <a:ext cx="2115464" cy="1496187"/>
          </a:xfrm>
          <a:prstGeom prst="rect">
            <a:avLst/>
          </a:prstGeom>
        </p:spPr>
      </p:pic>
      <p:pic>
        <p:nvPicPr>
          <p:cNvPr id="8" name="Picture 7">
            <a:extLst>
              <a:ext uri="{FF2B5EF4-FFF2-40B4-BE49-F238E27FC236}">
                <a16:creationId xmlns:a16="http://schemas.microsoft.com/office/drawing/2014/main" id="{7D97FDC3-E600-3BF6-EBA4-CCAC9BDB67D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52819" y="791052"/>
            <a:ext cx="2115464" cy="1496187"/>
          </a:xfrm>
          <a:prstGeom prst="rect">
            <a:avLst/>
          </a:prstGeom>
        </p:spPr>
      </p:pic>
      <p:pic>
        <p:nvPicPr>
          <p:cNvPr id="21" name="Picture 20">
            <a:extLst>
              <a:ext uri="{FF2B5EF4-FFF2-40B4-BE49-F238E27FC236}">
                <a16:creationId xmlns:a16="http://schemas.microsoft.com/office/drawing/2014/main" id="{8967896F-B6C8-C328-23EC-09CDC3ACBDD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43481" y="2052938"/>
            <a:ext cx="2115464" cy="1496187"/>
          </a:xfrm>
          <a:prstGeom prst="rect">
            <a:avLst/>
          </a:prstGeom>
        </p:spPr>
      </p:pic>
      <p:pic>
        <p:nvPicPr>
          <p:cNvPr id="41" name="Picture 40">
            <a:extLst>
              <a:ext uri="{FF2B5EF4-FFF2-40B4-BE49-F238E27FC236}">
                <a16:creationId xmlns:a16="http://schemas.microsoft.com/office/drawing/2014/main" id="{4ECB5328-6DD8-5C42-C207-1469EDA3E1F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36998" y="3314167"/>
            <a:ext cx="2115464" cy="1496187"/>
          </a:xfrm>
          <a:prstGeom prst="rect">
            <a:avLst/>
          </a:prstGeom>
        </p:spPr>
      </p:pic>
      <p:pic>
        <p:nvPicPr>
          <p:cNvPr id="90" name="Picture 89">
            <a:extLst>
              <a:ext uri="{FF2B5EF4-FFF2-40B4-BE49-F238E27FC236}">
                <a16:creationId xmlns:a16="http://schemas.microsoft.com/office/drawing/2014/main" id="{25D1AE2A-FC56-FA01-A5B2-81EF429EEFB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018745" y="4572334"/>
            <a:ext cx="2115464" cy="1496187"/>
          </a:xfrm>
          <a:prstGeom prst="rect">
            <a:avLst/>
          </a:prstGeom>
        </p:spPr>
      </p:pic>
      <p:pic>
        <p:nvPicPr>
          <p:cNvPr id="4" name="Picture 3">
            <a:extLst>
              <a:ext uri="{FF2B5EF4-FFF2-40B4-BE49-F238E27FC236}">
                <a16:creationId xmlns:a16="http://schemas.microsoft.com/office/drawing/2014/main" id="{263B11D9-2799-C5A1-D74C-B436A90BA777}"/>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326" y="776777"/>
            <a:ext cx="2115464" cy="1496187"/>
          </a:xfrm>
          <a:prstGeom prst="rect">
            <a:avLst/>
          </a:prstGeom>
        </p:spPr>
      </p:pic>
      <p:pic>
        <p:nvPicPr>
          <p:cNvPr id="19" name="Picture 18">
            <a:extLst>
              <a:ext uri="{FF2B5EF4-FFF2-40B4-BE49-F238E27FC236}">
                <a16:creationId xmlns:a16="http://schemas.microsoft.com/office/drawing/2014/main" id="{064BD0B4-9323-B1CE-B333-703210E9B74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919" y="2054201"/>
            <a:ext cx="2115464" cy="1496187"/>
          </a:xfrm>
          <a:prstGeom prst="rect">
            <a:avLst/>
          </a:prstGeom>
        </p:spPr>
      </p:pic>
      <p:pic>
        <p:nvPicPr>
          <p:cNvPr id="37" name="Picture 36">
            <a:extLst>
              <a:ext uri="{FF2B5EF4-FFF2-40B4-BE49-F238E27FC236}">
                <a16:creationId xmlns:a16="http://schemas.microsoft.com/office/drawing/2014/main" id="{261AE2CD-780A-7727-03E5-4414735E2CBB}"/>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326" y="3323195"/>
            <a:ext cx="2115464" cy="1496187"/>
          </a:xfrm>
          <a:prstGeom prst="rect">
            <a:avLst/>
          </a:prstGeom>
        </p:spPr>
      </p:pic>
      <p:pic>
        <p:nvPicPr>
          <p:cNvPr id="86" name="Picture 85">
            <a:extLst>
              <a:ext uri="{FF2B5EF4-FFF2-40B4-BE49-F238E27FC236}">
                <a16:creationId xmlns:a16="http://schemas.microsoft.com/office/drawing/2014/main" id="{62DF47BF-3675-7849-B7BA-B3492CBB8F07}"/>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204" y="4581714"/>
            <a:ext cx="2115464" cy="1496187"/>
          </a:xfrm>
          <a:prstGeom prst="rect">
            <a:avLst/>
          </a:prstGeom>
        </p:spPr>
      </p:pic>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extBox 9">
            <a:extLst>
              <a:ext uri="{FF2B5EF4-FFF2-40B4-BE49-F238E27FC236}">
                <a16:creationId xmlns:a16="http://schemas.microsoft.com/office/drawing/2014/main" id="{44177EAA-E701-8DE5-C109-4FD223D0C09A}"/>
              </a:ext>
            </a:extLst>
          </p:cNvPr>
          <p:cNvSpPr txBox="1"/>
          <p:nvPr/>
        </p:nvSpPr>
        <p:spPr>
          <a:xfrm>
            <a:off x="341146"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2001</a:t>
            </a:r>
          </a:p>
        </p:txBody>
      </p:sp>
      <p:sp>
        <p:nvSpPr>
          <p:cNvPr id="30" name="TextBox 29">
            <a:extLst>
              <a:ext uri="{FF2B5EF4-FFF2-40B4-BE49-F238E27FC236}">
                <a16:creationId xmlns:a16="http://schemas.microsoft.com/office/drawing/2014/main" id="{D00C03CD-477B-8238-18FB-12CD2E10CCEA}"/>
              </a:ext>
            </a:extLst>
          </p:cNvPr>
          <p:cNvSpPr txBox="1"/>
          <p:nvPr/>
        </p:nvSpPr>
        <p:spPr>
          <a:xfrm>
            <a:off x="2373117" y="81010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2002</a:t>
            </a:r>
          </a:p>
        </p:txBody>
      </p:sp>
      <p:sp>
        <p:nvSpPr>
          <p:cNvPr id="33" name="TextBox 32">
            <a:extLst>
              <a:ext uri="{FF2B5EF4-FFF2-40B4-BE49-F238E27FC236}">
                <a16:creationId xmlns:a16="http://schemas.microsoft.com/office/drawing/2014/main" id="{F76C8618-0FE0-0D52-6004-897E2C34ECFC}"/>
              </a:ext>
            </a:extLst>
          </p:cNvPr>
          <p:cNvSpPr txBox="1"/>
          <p:nvPr/>
        </p:nvSpPr>
        <p:spPr>
          <a:xfrm>
            <a:off x="6425686" y="80782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2004</a:t>
            </a:r>
          </a:p>
        </p:txBody>
      </p:sp>
      <p:sp>
        <p:nvSpPr>
          <p:cNvPr id="36" name="TextBox 35">
            <a:extLst>
              <a:ext uri="{FF2B5EF4-FFF2-40B4-BE49-F238E27FC236}">
                <a16:creationId xmlns:a16="http://schemas.microsoft.com/office/drawing/2014/main" id="{A2FFDCFD-14FB-9A05-7DB6-DD5937190CC5}"/>
              </a:ext>
            </a:extLst>
          </p:cNvPr>
          <p:cNvSpPr txBox="1"/>
          <p:nvPr/>
        </p:nvSpPr>
        <p:spPr>
          <a:xfrm>
            <a:off x="4397403"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2003</a:t>
            </a:r>
          </a:p>
        </p:txBody>
      </p:sp>
      <p:sp>
        <p:nvSpPr>
          <p:cNvPr id="39" name="TextBox 38">
            <a:extLst>
              <a:ext uri="{FF2B5EF4-FFF2-40B4-BE49-F238E27FC236}">
                <a16:creationId xmlns:a16="http://schemas.microsoft.com/office/drawing/2014/main" id="{BD6C76F6-EA71-C5CC-DFD3-EC692B004684}"/>
              </a:ext>
            </a:extLst>
          </p:cNvPr>
          <p:cNvSpPr txBox="1"/>
          <p:nvPr/>
        </p:nvSpPr>
        <p:spPr>
          <a:xfrm>
            <a:off x="8418830"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2005</a:t>
            </a:r>
          </a:p>
        </p:txBody>
      </p:sp>
      <p:sp>
        <p:nvSpPr>
          <p:cNvPr id="47" name="TextBox 46">
            <a:extLst>
              <a:ext uri="{FF2B5EF4-FFF2-40B4-BE49-F238E27FC236}">
                <a16:creationId xmlns:a16="http://schemas.microsoft.com/office/drawing/2014/main" id="{80FB075B-98C3-A9B4-08FD-4323249D858D}"/>
              </a:ext>
            </a:extLst>
          </p:cNvPr>
          <p:cNvSpPr txBox="1"/>
          <p:nvPr/>
        </p:nvSpPr>
        <p:spPr>
          <a:xfrm>
            <a:off x="10489628" y="8171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2006</a:t>
            </a:r>
          </a:p>
        </p:txBody>
      </p:sp>
      <p:sp>
        <p:nvSpPr>
          <p:cNvPr id="57" name="TextBox 56">
            <a:extLst>
              <a:ext uri="{FF2B5EF4-FFF2-40B4-BE49-F238E27FC236}">
                <a16:creationId xmlns:a16="http://schemas.microsoft.com/office/drawing/2014/main" id="{2DDD9C5E-67E8-BC7A-4C18-6FC37A01FD96}"/>
              </a:ext>
            </a:extLst>
          </p:cNvPr>
          <p:cNvSpPr txBox="1"/>
          <p:nvPr/>
        </p:nvSpPr>
        <p:spPr>
          <a:xfrm>
            <a:off x="333728"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2007</a:t>
            </a:r>
          </a:p>
        </p:txBody>
      </p:sp>
      <p:sp>
        <p:nvSpPr>
          <p:cNvPr id="60" name="TextBox 59">
            <a:extLst>
              <a:ext uri="{FF2B5EF4-FFF2-40B4-BE49-F238E27FC236}">
                <a16:creationId xmlns:a16="http://schemas.microsoft.com/office/drawing/2014/main" id="{C1256C5F-1E35-0EB1-2AD6-ADE799D994F6}"/>
              </a:ext>
            </a:extLst>
          </p:cNvPr>
          <p:cNvSpPr txBox="1"/>
          <p:nvPr/>
        </p:nvSpPr>
        <p:spPr>
          <a:xfrm>
            <a:off x="2386005" y="208878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2008</a:t>
            </a:r>
          </a:p>
        </p:txBody>
      </p:sp>
      <p:sp>
        <p:nvSpPr>
          <p:cNvPr id="63" name="TextBox 62">
            <a:extLst>
              <a:ext uri="{FF2B5EF4-FFF2-40B4-BE49-F238E27FC236}">
                <a16:creationId xmlns:a16="http://schemas.microsoft.com/office/drawing/2014/main" id="{F24C90BB-03E6-BE3C-6DDF-885A91B862EC}"/>
              </a:ext>
            </a:extLst>
          </p:cNvPr>
          <p:cNvSpPr txBox="1"/>
          <p:nvPr/>
        </p:nvSpPr>
        <p:spPr>
          <a:xfrm>
            <a:off x="4394063" y="207119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2009</a:t>
            </a:r>
          </a:p>
        </p:txBody>
      </p:sp>
      <p:sp>
        <p:nvSpPr>
          <p:cNvPr id="66" name="TextBox 65">
            <a:extLst>
              <a:ext uri="{FF2B5EF4-FFF2-40B4-BE49-F238E27FC236}">
                <a16:creationId xmlns:a16="http://schemas.microsoft.com/office/drawing/2014/main" id="{BAFD8D3B-DA75-819D-8334-A858F192F4AC}"/>
              </a:ext>
            </a:extLst>
          </p:cNvPr>
          <p:cNvSpPr txBox="1"/>
          <p:nvPr/>
        </p:nvSpPr>
        <p:spPr>
          <a:xfrm>
            <a:off x="643676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2010</a:t>
            </a:r>
          </a:p>
        </p:txBody>
      </p:sp>
      <p:sp>
        <p:nvSpPr>
          <p:cNvPr id="69" name="TextBox 68">
            <a:extLst>
              <a:ext uri="{FF2B5EF4-FFF2-40B4-BE49-F238E27FC236}">
                <a16:creationId xmlns:a16="http://schemas.microsoft.com/office/drawing/2014/main" id="{068CE9CE-6708-2AFA-124A-46512C43AF6C}"/>
              </a:ext>
            </a:extLst>
          </p:cNvPr>
          <p:cNvSpPr txBox="1"/>
          <p:nvPr/>
        </p:nvSpPr>
        <p:spPr>
          <a:xfrm>
            <a:off x="845861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2011</a:t>
            </a:r>
          </a:p>
        </p:txBody>
      </p:sp>
      <p:sp>
        <p:nvSpPr>
          <p:cNvPr id="74" name="TextBox 73">
            <a:extLst>
              <a:ext uri="{FF2B5EF4-FFF2-40B4-BE49-F238E27FC236}">
                <a16:creationId xmlns:a16="http://schemas.microsoft.com/office/drawing/2014/main" id="{1BC05843-7318-92F4-8F39-2FD33B03C7ED}"/>
              </a:ext>
            </a:extLst>
          </p:cNvPr>
          <p:cNvSpPr txBox="1"/>
          <p:nvPr/>
        </p:nvSpPr>
        <p:spPr>
          <a:xfrm>
            <a:off x="10459853"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2012</a:t>
            </a:r>
          </a:p>
        </p:txBody>
      </p:sp>
      <p:sp>
        <p:nvSpPr>
          <p:cNvPr id="77" name="TextBox 76">
            <a:extLst>
              <a:ext uri="{FF2B5EF4-FFF2-40B4-BE49-F238E27FC236}">
                <a16:creationId xmlns:a16="http://schemas.microsoft.com/office/drawing/2014/main" id="{68A91EF9-6BE8-0752-5149-BBC13468CEDB}"/>
              </a:ext>
            </a:extLst>
          </p:cNvPr>
          <p:cNvSpPr txBox="1"/>
          <p:nvPr/>
        </p:nvSpPr>
        <p:spPr>
          <a:xfrm>
            <a:off x="324375" y="333147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2013</a:t>
            </a:r>
          </a:p>
        </p:txBody>
      </p:sp>
      <p:sp>
        <p:nvSpPr>
          <p:cNvPr id="98" name="TextBox 97">
            <a:extLst>
              <a:ext uri="{FF2B5EF4-FFF2-40B4-BE49-F238E27FC236}">
                <a16:creationId xmlns:a16="http://schemas.microsoft.com/office/drawing/2014/main" id="{4B73C90A-8D46-5A57-8489-7D69B34F80A9}"/>
              </a:ext>
            </a:extLst>
          </p:cNvPr>
          <p:cNvSpPr txBox="1"/>
          <p:nvPr/>
        </p:nvSpPr>
        <p:spPr>
          <a:xfrm>
            <a:off x="2356346" y="3344836"/>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2014</a:t>
            </a:r>
          </a:p>
        </p:txBody>
      </p:sp>
      <p:sp>
        <p:nvSpPr>
          <p:cNvPr id="99" name="TextBox 98">
            <a:extLst>
              <a:ext uri="{FF2B5EF4-FFF2-40B4-BE49-F238E27FC236}">
                <a16:creationId xmlns:a16="http://schemas.microsoft.com/office/drawing/2014/main" id="{40B5D118-759B-630D-5195-B2C2A69A4893}"/>
              </a:ext>
            </a:extLst>
          </p:cNvPr>
          <p:cNvSpPr txBox="1"/>
          <p:nvPr/>
        </p:nvSpPr>
        <p:spPr>
          <a:xfrm>
            <a:off x="4421371" y="335190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2015</a:t>
            </a:r>
          </a:p>
        </p:txBody>
      </p:sp>
      <p:sp>
        <p:nvSpPr>
          <p:cNvPr id="100" name="TextBox 99">
            <a:extLst>
              <a:ext uri="{FF2B5EF4-FFF2-40B4-BE49-F238E27FC236}">
                <a16:creationId xmlns:a16="http://schemas.microsoft.com/office/drawing/2014/main" id="{4ADCD40F-39CF-28F0-87B8-3AF63BC17471}"/>
              </a:ext>
            </a:extLst>
          </p:cNvPr>
          <p:cNvSpPr txBox="1"/>
          <p:nvPr/>
        </p:nvSpPr>
        <p:spPr>
          <a:xfrm>
            <a:off x="6416601" y="335190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2016</a:t>
            </a:r>
          </a:p>
        </p:txBody>
      </p:sp>
      <p:sp>
        <p:nvSpPr>
          <p:cNvPr id="101" name="TextBox 100">
            <a:extLst>
              <a:ext uri="{FF2B5EF4-FFF2-40B4-BE49-F238E27FC236}">
                <a16:creationId xmlns:a16="http://schemas.microsoft.com/office/drawing/2014/main" id="{04F61A2F-DFA8-0B32-9129-4C7DA19B23D9}"/>
              </a:ext>
            </a:extLst>
          </p:cNvPr>
          <p:cNvSpPr txBox="1"/>
          <p:nvPr/>
        </p:nvSpPr>
        <p:spPr>
          <a:xfrm>
            <a:off x="8418830" y="336882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2017</a:t>
            </a:r>
          </a:p>
        </p:txBody>
      </p:sp>
      <p:sp>
        <p:nvSpPr>
          <p:cNvPr id="102" name="TextBox 101">
            <a:extLst>
              <a:ext uri="{FF2B5EF4-FFF2-40B4-BE49-F238E27FC236}">
                <a16:creationId xmlns:a16="http://schemas.microsoft.com/office/drawing/2014/main" id="{B8E3E8AD-C851-E169-0735-EF6F2A0DFDAC}"/>
              </a:ext>
            </a:extLst>
          </p:cNvPr>
          <p:cNvSpPr txBox="1"/>
          <p:nvPr/>
        </p:nvSpPr>
        <p:spPr>
          <a:xfrm>
            <a:off x="10459853"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2018</a:t>
            </a:r>
          </a:p>
        </p:txBody>
      </p:sp>
      <p:sp>
        <p:nvSpPr>
          <p:cNvPr id="103" name="TextBox 102">
            <a:extLst>
              <a:ext uri="{FF2B5EF4-FFF2-40B4-BE49-F238E27FC236}">
                <a16:creationId xmlns:a16="http://schemas.microsoft.com/office/drawing/2014/main" id="{F10FBF87-E285-6A2E-662F-241DB61F4661}"/>
              </a:ext>
            </a:extLst>
          </p:cNvPr>
          <p:cNvSpPr txBox="1"/>
          <p:nvPr/>
        </p:nvSpPr>
        <p:spPr>
          <a:xfrm>
            <a:off x="322079" y="46086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2019</a:t>
            </a:r>
          </a:p>
        </p:txBody>
      </p:sp>
      <p:sp>
        <p:nvSpPr>
          <p:cNvPr id="104" name="TextBox 103">
            <a:extLst>
              <a:ext uri="{FF2B5EF4-FFF2-40B4-BE49-F238E27FC236}">
                <a16:creationId xmlns:a16="http://schemas.microsoft.com/office/drawing/2014/main" id="{027B1E47-7605-35DF-21FC-2A912C1F0745}"/>
              </a:ext>
            </a:extLst>
          </p:cNvPr>
          <p:cNvSpPr txBox="1"/>
          <p:nvPr/>
        </p:nvSpPr>
        <p:spPr>
          <a:xfrm>
            <a:off x="2367882" y="4600885"/>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2020</a:t>
            </a:r>
          </a:p>
        </p:txBody>
      </p:sp>
      <p:sp>
        <p:nvSpPr>
          <p:cNvPr id="72" name="Text Box 116">
            <a:extLst>
              <a:ext uri="{FF2B5EF4-FFF2-40B4-BE49-F238E27FC236}">
                <a16:creationId xmlns:a16="http://schemas.microsoft.com/office/drawing/2014/main" id="{7CB6CA47-7BCB-414D-3069-F094494B9786}"/>
              </a:ext>
            </a:extLst>
          </p:cNvPr>
          <p:cNvSpPr txBox="1">
            <a:spLocks noChangeArrowheads="1"/>
          </p:cNvSpPr>
          <p:nvPr/>
        </p:nvSpPr>
        <p:spPr bwMode="auto">
          <a:xfrm>
            <a:off x="0" y="0"/>
            <a:ext cx="121919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fr-FR" sz="2400" b="1" dirty="0" err="1">
                <a:latin typeface="Palatino Linotype" pitchFamily="18" charset="0"/>
              </a:rPr>
              <a:t>Expected</a:t>
            </a:r>
            <a:r>
              <a:rPr lang="fr-FR" sz="2400" b="1" dirty="0">
                <a:latin typeface="Palatino Linotype" pitchFamily="18" charset="0"/>
              </a:rPr>
              <a:t> (</a:t>
            </a:r>
            <a:r>
              <a:rPr lang="fr-FR" sz="2400" b="1" dirty="0" err="1">
                <a:latin typeface="Palatino Linotype" pitchFamily="18" charset="0"/>
              </a:rPr>
              <a:t>dashed</a:t>
            </a:r>
            <a:r>
              <a:rPr lang="fr-FR" sz="2400" b="1" dirty="0">
                <a:latin typeface="Palatino Linotype" pitchFamily="18" charset="0"/>
              </a:rPr>
              <a:t> </a:t>
            </a:r>
            <a:r>
              <a:rPr lang="fr-FR" sz="2400" b="1" dirty="0" err="1">
                <a:latin typeface="Palatino Linotype" pitchFamily="18" charset="0"/>
              </a:rPr>
              <a:t>lines</a:t>
            </a:r>
            <a:r>
              <a:rPr lang="fr-FR" sz="2400" b="1" dirty="0">
                <a:latin typeface="Palatino Linotype" pitchFamily="18" charset="0"/>
              </a:rPr>
              <a:t>) and </a:t>
            </a:r>
            <a:r>
              <a:rPr lang="fr-FR" sz="2400" b="1" dirty="0" err="1">
                <a:latin typeface="Palatino Linotype" pitchFamily="18" charset="0"/>
              </a:rPr>
              <a:t>observed</a:t>
            </a:r>
            <a:r>
              <a:rPr lang="fr-FR" sz="2400" b="1" dirty="0">
                <a:latin typeface="Palatino Linotype" pitchFamily="18" charset="0"/>
              </a:rPr>
              <a:t> (full </a:t>
            </a:r>
            <a:r>
              <a:rPr lang="fr-FR" sz="2400" b="1" dirty="0" err="1">
                <a:latin typeface="Palatino Linotype" pitchFamily="18" charset="0"/>
              </a:rPr>
              <a:t>lines</a:t>
            </a:r>
            <a:r>
              <a:rPr lang="fr-FR" sz="2400" b="1" dirty="0">
                <a:latin typeface="Palatino Linotype" pitchFamily="18" charset="0"/>
              </a:rPr>
              <a:t>) proportions-at-</a:t>
            </a:r>
            <a:r>
              <a:rPr lang="fr-FR" sz="2400" b="1" dirty="0" err="1">
                <a:latin typeface="Palatino Linotype" pitchFamily="18" charset="0"/>
              </a:rPr>
              <a:t>age</a:t>
            </a:r>
            <a:r>
              <a:rPr lang="fr-FR" sz="2400" b="1" dirty="0">
                <a:latin typeface="Palatino Linotype" pitchFamily="18" charset="0"/>
              </a:rPr>
              <a:t> for the N70 </a:t>
            </a:r>
            <a:r>
              <a:rPr lang="fr-FR" sz="2400" b="1" dirty="0" err="1">
                <a:latin typeface="Palatino Linotype" pitchFamily="18" charset="0"/>
              </a:rPr>
              <a:t>fleet</a:t>
            </a:r>
            <a:endParaRPr lang="fr-FR" sz="2400" b="1" dirty="0">
              <a:latin typeface="Palatino Linotype" pitchFamily="18" charset="0"/>
            </a:endParaRPr>
          </a:p>
        </p:txBody>
      </p:sp>
      <p:sp>
        <p:nvSpPr>
          <p:cNvPr id="2" name="Rectangle 1">
            <a:extLst>
              <a:ext uri="{FF2B5EF4-FFF2-40B4-BE49-F238E27FC236}">
                <a16:creationId xmlns:a16="http://schemas.microsoft.com/office/drawing/2014/main" id="{B0A24D80-4F1D-3994-B797-1FB12FC6738C}"/>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CB60155F-7060-A5CE-2419-0EBD209DFED5}"/>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832454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79F99C-7F97-6393-2196-5E25017FDEA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Operating model (OM) for TOA (2 / 2)</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u="sng"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OM provided spatially-explicit data – not all of the data were used in the stock assessment models: </a:t>
            </a:r>
            <a:endParaRPr lang="en-US" sz="1600" u="sng" dirty="0">
              <a:solidFill>
                <a:srgbClr val="000000"/>
              </a:solidFill>
              <a:effectLst/>
              <a:latin typeface="Times New Roman" panose="02020603050405020304" pitchFamily="18" charset="0"/>
              <a:ea typeface="SimHei" panose="02010609060101010101" pitchFamily="49" charset="-122"/>
              <a:cs typeface="Times New Roman" panose="02020603050405020304" pitchFamily="18" charset="0"/>
            </a:endParaRPr>
          </a:p>
          <a:p>
            <a:r>
              <a:rPr lang="en-NZ" sz="1600" b="1" dirty="0">
                <a:effectLst/>
                <a:latin typeface="Times New Roman" panose="02020603050405020304" pitchFamily="18" charset="0"/>
                <a:ea typeface="TimesNewRomanPSMT"/>
                <a:cs typeface="Times New Roman" panose="02020603050405020304" pitchFamily="18" charset="0"/>
              </a:rPr>
              <a:t>(1) </a:t>
            </a:r>
            <a:r>
              <a:rPr lang="en-NZ" sz="1600" dirty="0">
                <a:effectLst/>
                <a:latin typeface="Times New Roman" panose="02020603050405020304" pitchFamily="18" charset="0"/>
                <a:ea typeface="TimesNewRomanPSMT"/>
                <a:cs typeface="Times New Roman" panose="02020603050405020304" pitchFamily="18" charset="0"/>
              </a:rPr>
              <a:t>Total catches in biomass, for each year of the period </a:t>
            </a:r>
            <a:r>
              <a:rPr lang="en-NZ" sz="1600" dirty="0">
                <a:effectLst/>
                <a:latin typeface="Times New Roman" panose="02020603050405020304" pitchFamily="18" charset="0"/>
                <a:ea typeface="Calibri" panose="020F0502020204030204" pitchFamily="34" charset="0"/>
                <a:cs typeface="Times New Roman" panose="02020603050405020304" pitchFamily="18" charset="0"/>
              </a:rPr>
              <a:t>1998–2021- </a:t>
            </a:r>
            <a:r>
              <a:rPr lang="en-NZ" sz="1600" b="1" dirty="0">
                <a:effectLst/>
                <a:latin typeface="Times New Roman" panose="02020603050405020304" pitchFamily="18" charset="0"/>
                <a:ea typeface="Calibri" panose="020F0502020204030204" pitchFamily="34" charset="0"/>
                <a:cs typeface="Times New Roman" panose="02020603050405020304" pitchFamily="18" charset="0"/>
              </a:rPr>
              <a:t>USED in the stock assessment models</a:t>
            </a:r>
            <a:endParaRPr lang="en-NZ" sz="1600" b="1" dirty="0">
              <a:latin typeface="Times New Roman" panose="02020603050405020304" pitchFamily="18" charset="0"/>
              <a:ea typeface="Calibri" panose="020F0502020204030204" pitchFamily="34" charset="0"/>
              <a:cs typeface="Times New Roman" panose="02020603050405020304" pitchFamily="18" charset="0"/>
            </a:endParaRPr>
          </a:p>
          <a:p>
            <a:r>
              <a:rPr lang="en-NZ" sz="1600" dirty="0">
                <a:effectLst/>
                <a:latin typeface="Times New Roman" panose="02020603050405020304" pitchFamily="18" charset="0"/>
                <a:ea typeface="Calibri" panose="020F0502020204030204" pitchFamily="34" charset="0"/>
                <a:cs typeface="Times New Roman" panose="02020603050405020304" pitchFamily="18" charset="0"/>
              </a:rPr>
              <a:t>(2) Catches-per-unit-effort (</a:t>
            </a:r>
            <a:r>
              <a:rPr lang="en-NZ" sz="1600" dirty="0">
                <a:effectLst/>
                <a:latin typeface="Times New Roman" panose="02020603050405020304" pitchFamily="18" charset="0"/>
                <a:ea typeface="TimesNewRomanPSMT"/>
                <a:cs typeface="Times New Roman" panose="02020603050405020304" pitchFamily="18" charset="0"/>
              </a:rPr>
              <a:t>CPUEs) in kg per 1000 hook, for each year of the period </a:t>
            </a:r>
            <a:r>
              <a:rPr lang="en-NZ" sz="1600" dirty="0">
                <a:effectLst/>
                <a:latin typeface="Times New Roman" panose="02020603050405020304" pitchFamily="18" charset="0"/>
                <a:ea typeface="Calibri" panose="020F0502020204030204" pitchFamily="34" charset="0"/>
                <a:cs typeface="Times New Roman" panose="02020603050405020304" pitchFamily="18" charset="0"/>
              </a:rPr>
              <a:t>1998–2021 – UNUSED</a:t>
            </a:r>
          </a:p>
          <a:p>
            <a:r>
              <a:rPr lang="en-NZ" sz="1600" b="1" dirty="0">
                <a:effectLst/>
                <a:latin typeface="Times New Roman" panose="02020603050405020304" pitchFamily="18" charset="0"/>
                <a:ea typeface="TimesNewRomanPSMT"/>
                <a:cs typeface="Times New Roman" panose="02020603050405020304" pitchFamily="18" charset="0"/>
              </a:rPr>
              <a:t>(3) </a:t>
            </a:r>
            <a:r>
              <a:rPr lang="en-NZ" sz="1600" dirty="0">
                <a:effectLst/>
                <a:latin typeface="Times New Roman" panose="02020603050405020304" pitchFamily="18" charset="0"/>
                <a:ea typeface="TimesNewRomanPSMT"/>
                <a:cs typeface="Times New Roman" panose="02020603050405020304" pitchFamily="18" charset="0"/>
              </a:rPr>
              <a:t>Proportions-at-age of the catch, for each year of the period </a:t>
            </a:r>
            <a:r>
              <a:rPr lang="en-NZ" sz="1600" dirty="0">
                <a:effectLst/>
                <a:latin typeface="Times New Roman" panose="02020603050405020304" pitchFamily="18" charset="0"/>
                <a:ea typeface="Calibri" panose="020F0502020204030204" pitchFamily="34" charset="0"/>
                <a:cs typeface="Times New Roman" panose="02020603050405020304" pitchFamily="18" charset="0"/>
              </a:rPr>
              <a:t>2002–2020 – </a:t>
            </a:r>
            <a:r>
              <a:rPr lang="en-NZ" sz="1600" b="1" dirty="0">
                <a:effectLst/>
                <a:latin typeface="Times New Roman" panose="02020603050405020304" pitchFamily="18" charset="0"/>
                <a:ea typeface="Calibri" panose="020F0502020204030204" pitchFamily="34" charset="0"/>
                <a:cs typeface="Times New Roman" panose="02020603050405020304" pitchFamily="18" charset="0"/>
              </a:rPr>
              <a:t>USED</a:t>
            </a:r>
            <a:endParaRPr lang="en-NZ" sz="1600" b="1" dirty="0">
              <a:effectLst/>
              <a:latin typeface="Times New Roman" panose="02020603050405020304" pitchFamily="18" charset="0"/>
              <a:ea typeface="TimesNewRomanPSMT"/>
              <a:cs typeface="Times New Roman" panose="02020603050405020304" pitchFamily="18" charset="0"/>
            </a:endParaRPr>
          </a:p>
          <a:p>
            <a:r>
              <a:rPr lang="en-NZ" sz="1600" dirty="0">
                <a:effectLst/>
                <a:latin typeface="Times New Roman" panose="02020603050405020304" pitchFamily="18" charset="0"/>
                <a:ea typeface="TimesNewRomanPSMT"/>
                <a:cs typeface="Times New Roman" panose="02020603050405020304" pitchFamily="18" charset="0"/>
              </a:rPr>
              <a:t>(4) Proportions spawning for each length class in the catch, for each year of the period </a:t>
            </a:r>
            <a:r>
              <a:rPr lang="en-NZ" sz="1600" dirty="0">
                <a:effectLst/>
                <a:latin typeface="Times New Roman" panose="02020603050405020304" pitchFamily="18" charset="0"/>
                <a:ea typeface="Calibri" panose="020F0502020204030204" pitchFamily="34" charset="0"/>
                <a:cs typeface="Times New Roman" panose="02020603050405020304" pitchFamily="18" charset="0"/>
              </a:rPr>
              <a:t>2002–2020 – UNUSED </a:t>
            </a:r>
          </a:p>
          <a:p>
            <a:r>
              <a:rPr lang="en-NZ" sz="1600" b="1" dirty="0">
                <a:effectLst/>
                <a:latin typeface="Times New Roman" panose="02020603050405020304" pitchFamily="18" charset="0"/>
                <a:ea typeface="Calibri" panose="020F0502020204030204" pitchFamily="34" charset="0"/>
                <a:cs typeface="Times New Roman" panose="02020603050405020304" pitchFamily="18" charset="0"/>
              </a:rPr>
              <a:t>(5)</a:t>
            </a:r>
            <a:r>
              <a:rPr lang="en-NZ" sz="1600" b="1" dirty="0">
                <a:effectLst/>
                <a:latin typeface="Times New Roman" panose="02020603050405020304" pitchFamily="18" charset="0"/>
                <a:ea typeface="TimesNewRomanPSMT"/>
                <a:cs typeface="Times New Roman" panose="02020603050405020304" pitchFamily="18" charset="0"/>
              </a:rPr>
              <a:t> </a:t>
            </a:r>
            <a:r>
              <a:rPr lang="en-NZ" sz="1600" dirty="0">
                <a:effectLst/>
                <a:latin typeface="Times New Roman" panose="02020603050405020304" pitchFamily="18" charset="0"/>
                <a:ea typeface="TimesNewRomanPSMT"/>
                <a:cs typeface="Times New Roman" panose="02020603050405020304" pitchFamily="18" charset="0"/>
              </a:rPr>
              <a:t>Proportions-at-age of tagged and released fish, for each year of the period </a:t>
            </a:r>
            <a:r>
              <a:rPr lang="en-NZ" sz="1600" dirty="0">
                <a:effectLst/>
                <a:latin typeface="Times New Roman" panose="02020603050405020304" pitchFamily="18" charset="0"/>
                <a:ea typeface="Calibri" panose="020F0502020204030204" pitchFamily="34" charset="0"/>
                <a:cs typeface="Times New Roman" panose="02020603050405020304" pitchFamily="18" charset="0"/>
              </a:rPr>
              <a:t>2001–2020</a:t>
            </a:r>
            <a:r>
              <a:rPr lang="en-NZ" sz="1600" dirty="0">
                <a:latin typeface="Times New Roman" panose="02020603050405020304" pitchFamily="18" charset="0"/>
                <a:ea typeface="Calibri" panose="020F0502020204030204" pitchFamily="34" charset="0"/>
                <a:cs typeface="Times New Roman" panose="02020603050405020304" pitchFamily="18" charset="0"/>
              </a:rPr>
              <a:t> – </a:t>
            </a:r>
            <a:r>
              <a:rPr lang="en-NZ" sz="1600" b="1" dirty="0">
                <a:latin typeface="Times New Roman" panose="02020603050405020304" pitchFamily="18" charset="0"/>
                <a:ea typeface="Calibri" panose="020F0502020204030204" pitchFamily="34" charset="0"/>
                <a:cs typeface="Times New Roman" panose="02020603050405020304" pitchFamily="18" charset="0"/>
              </a:rPr>
              <a:t>USED </a:t>
            </a:r>
          </a:p>
          <a:p>
            <a:r>
              <a:rPr lang="en-NZ" sz="1600" b="1" dirty="0">
                <a:effectLst/>
                <a:latin typeface="Times New Roman" panose="02020603050405020304" pitchFamily="18" charset="0"/>
                <a:ea typeface="TimesNewRomanPSMT"/>
                <a:cs typeface="Times New Roman" panose="02020603050405020304" pitchFamily="18" charset="0"/>
              </a:rPr>
              <a:t>(6) </a:t>
            </a:r>
            <a:r>
              <a:rPr lang="en-NZ" sz="1600" dirty="0">
                <a:effectLst/>
                <a:latin typeface="Times New Roman" panose="02020603050405020304" pitchFamily="18" charset="0"/>
                <a:ea typeface="TimesNewRomanPSMT"/>
                <a:cs typeface="Times New Roman" panose="02020603050405020304" pitchFamily="18" charset="0"/>
              </a:rPr>
              <a:t>Proportions-at-age of fish recaptured with a tag, for each year of the period </a:t>
            </a:r>
            <a:r>
              <a:rPr lang="en-NZ" sz="1600" dirty="0">
                <a:effectLst/>
                <a:latin typeface="Times New Roman" panose="02020603050405020304" pitchFamily="18" charset="0"/>
                <a:ea typeface="Calibri" panose="020F0502020204030204" pitchFamily="34" charset="0"/>
                <a:cs typeface="Times New Roman" panose="02020603050405020304" pitchFamily="18" charset="0"/>
              </a:rPr>
              <a:t>2002–2020</a:t>
            </a:r>
            <a:r>
              <a:rPr lang="en-NZ" sz="1600" dirty="0">
                <a:latin typeface="Times New Roman" panose="02020603050405020304" pitchFamily="18" charset="0"/>
                <a:ea typeface="Calibri" panose="020F0502020204030204" pitchFamily="34" charset="0"/>
                <a:cs typeface="Times New Roman" panose="02020603050405020304" pitchFamily="18" charset="0"/>
              </a:rPr>
              <a:t> – </a:t>
            </a:r>
            <a:r>
              <a:rPr lang="en-NZ" sz="1600" b="1" dirty="0">
                <a:latin typeface="Times New Roman" panose="02020603050405020304" pitchFamily="18" charset="0"/>
                <a:ea typeface="Calibri" panose="020F0502020204030204" pitchFamily="34" charset="0"/>
                <a:cs typeface="Times New Roman" panose="02020603050405020304" pitchFamily="18" charset="0"/>
              </a:rPr>
              <a:t>USED</a:t>
            </a:r>
            <a:endParaRPr lang="en-NZ"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NZ" sz="1600" u="sng" dirty="0">
              <a:latin typeface="Times New Roman" panose="02020603050405020304" pitchFamily="18" charset="0"/>
              <a:ea typeface="Calibri" panose="020F0502020204030204" pitchFamily="34" charset="0"/>
              <a:cs typeface="Times New Roman" panose="02020603050405020304" pitchFamily="18" charset="0"/>
            </a:endParaRPr>
          </a:p>
          <a:p>
            <a:r>
              <a:rPr lang="en-NZ" sz="1600" u="sng" dirty="0">
                <a:latin typeface="Times New Roman" panose="02020603050405020304" pitchFamily="18" charset="0"/>
                <a:ea typeface="Calibri" panose="020F0502020204030204" pitchFamily="34" charset="0"/>
                <a:cs typeface="Times New Roman" panose="02020603050405020304" pitchFamily="18" charset="0"/>
              </a:rPr>
              <a:t>Unused in the stock assessment model, because …</a:t>
            </a:r>
            <a:endParaRPr lang="en-NZ" sz="1600" u="sng" dirty="0">
              <a:effectLst/>
              <a:latin typeface="Times New Roman" panose="02020603050405020304" pitchFamily="18" charset="0"/>
              <a:ea typeface="Calibri" panose="020F0502020204030204" pitchFamily="34" charset="0"/>
              <a:cs typeface="Times New Roman" panose="02020603050405020304" pitchFamily="18" charset="0"/>
            </a:endParaRPr>
          </a:p>
          <a:p>
            <a:pPr algn="l"/>
            <a:r>
              <a:rPr lang="en-NZ" sz="1600" dirty="0">
                <a:latin typeface="Times New Roman" panose="02020603050405020304" pitchFamily="18" charset="0"/>
                <a:ea typeface="Calibri" panose="020F0502020204030204" pitchFamily="34" charset="0"/>
                <a:cs typeface="Times New Roman" panose="02020603050405020304" pitchFamily="18" charset="0"/>
              </a:rPr>
              <a:t>(2) Unused because never used in RSR Antarctic toothfish assessments - C</a:t>
            </a:r>
            <a:r>
              <a:rPr lang="en-US" sz="1600" b="0" i="0" u="none" strike="noStrike" baseline="0" dirty="0" err="1">
                <a:latin typeface="Times New Roman" panose="02020603050405020304" pitchFamily="18" charset="0"/>
                <a:cs typeface="Times New Roman" panose="02020603050405020304" pitchFamily="18" charset="0"/>
              </a:rPr>
              <a:t>hanges</a:t>
            </a:r>
            <a:r>
              <a:rPr lang="en-US" sz="1600" b="0" i="0" u="none" strike="noStrike" baseline="0" dirty="0">
                <a:latin typeface="Times New Roman" panose="02020603050405020304" pitchFamily="18" charset="0"/>
                <a:cs typeface="Times New Roman" panose="02020603050405020304" pitchFamily="18" charset="0"/>
              </a:rPr>
              <a:t> in TOA CPUE are not consistent with likely “fish down” changes in TOA abundance and appear to partially reflect spatial management boundary changes, ice-driven availability on an annual basis, and continuing improvement in skill and fishing strategy by the fishing fleet rather than underlying abundance (</a:t>
            </a:r>
            <a:r>
              <a:rPr lang="en-NZ" sz="1600" dirty="0">
                <a:effectLst/>
                <a:latin typeface="Times New Roman" panose="02020603050405020304" pitchFamily="18" charset="0"/>
                <a:ea typeface="Calibri" panose="020F0502020204030204" pitchFamily="34" charset="0"/>
                <a:cs typeface="Times New Roman" panose="02020603050405020304" pitchFamily="18" charset="0"/>
              </a:rPr>
              <a:t>Grüss et al., 2021c</a:t>
            </a:r>
            <a:r>
              <a:rPr lang="en-US" sz="1600" b="0" i="0" u="none" strike="noStrike" baseline="0" dirty="0">
                <a:latin typeface="Times New Roman" panose="02020603050405020304" pitchFamily="18" charset="0"/>
                <a:cs typeface="Times New Roman" panose="02020603050405020304" pitchFamily="18" charset="0"/>
              </a:rPr>
              <a:t>)</a:t>
            </a:r>
            <a:endParaRPr lang="en-NZ" sz="1600" dirty="0">
              <a:latin typeface="Times New Roman" panose="02020603050405020304" pitchFamily="18" charset="0"/>
              <a:ea typeface="Calibri" panose="020F0502020204030204" pitchFamily="34" charset="0"/>
              <a:cs typeface="Times New Roman" panose="02020603050405020304" pitchFamily="18" charset="0"/>
            </a:endParaRPr>
          </a:p>
          <a:p>
            <a:r>
              <a:rPr lang="en-NZ" sz="1600" dirty="0">
                <a:effectLst/>
                <a:latin typeface="Times New Roman" panose="02020603050405020304" pitchFamily="18" charset="0"/>
                <a:ea typeface="Calibri" panose="020F0502020204030204" pitchFamily="34" charset="0"/>
                <a:cs typeface="Times New Roman" panose="02020603050405020304" pitchFamily="18" charset="0"/>
              </a:rPr>
              <a:t>(4)</a:t>
            </a:r>
            <a:r>
              <a:rPr lang="en-NZ" sz="1600" dirty="0">
                <a:latin typeface="Times New Roman" panose="02020603050405020304" pitchFamily="18" charset="0"/>
                <a:ea typeface="Calibri" panose="020F0502020204030204" pitchFamily="34" charset="0"/>
                <a:cs typeface="Times New Roman" panose="02020603050405020304" pitchFamily="18" charset="0"/>
              </a:rPr>
              <a:t> Unused because never used in RSR Antarctic toothfish assessments (</a:t>
            </a:r>
            <a:r>
              <a:rPr lang="en-NZ" sz="1600" dirty="0">
                <a:effectLst/>
                <a:latin typeface="Times New Roman" panose="02020603050405020304" pitchFamily="18" charset="0"/>
                <a:ea typeface="Calibri" panose="020F0502020204030204" pitchFamily="34" charset="0"/>
                <a:cs typeface="Times New Roman" panose="02020603050405020304" pitchFamily="18" charset="0"/>
              </a:rPr>
              <a:t>Grüss et al., 2021b</a:t>
            </a:r>
            <a:r>
              <a:rPr lang="en-NZ" sz="1600" dirty="0">
                <a:latin typeface="Times New Roman" panose="02020603050405020304" pitchFamily="18" charset="0"/>
                <a:ea typeface="Calibri" panose="020F0502020204030204" pitchFamily="34" charset="0"/>
                <a:cs typeface="Times New Roman" panose="02020603050405020304" pitchFamily="18" charset="0"/>
              </a:rPr>
              <a:t>)</a:t>
            </a:r>
            <a:endParaRPr lang="en-NZ"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effectLst/>
              <a:latin typeface="Times New Roman" panose="02020603050405020304" pitchFamily="18" charset="0"/>
              <a:ea typeface="SimHei" panose="02010609060101010101" pitchFamily="49" charset="-122"/>
            </a:endParaRPr>
          </a:p>
          <a:p>
            <a:pPr marL="0" indent="0">
              <a:buNone/>
            </a:pPr>
            <a:r>
              <a:rPr lang="en-US" sz="1600" dirty="0">
                <a:solidFill>
                  <a:srgbClr val="000000"/>
                </a:solidFill>
                <a:effectLst/>
                <a:latin typeface="Times New Roman" panose="02020603050405020304" pitchFamily="18" charset="0"/>
                <a:ea typeface="SimHei" panose="02010609060101010101" pitchFamily="49" charset="-122"/>
              </a:rPr>
              <a:t> </a:t>
            </a:r>
          </a:p>
          <a:p>
            <a:endParaRPr lang="en-NZ" sz="1200" dirty="0">
              <a:effectLst/>
              <a:latin typeface="Times New Roman" panose="02020603050405020304" pitchFamily="18" charset="0"/>
              <a:ea typeface="Calibri" panose="020F0502020204030204" pitchFamily="34" charset="0"/>
            </a:endParaRPr>
          </a:p>
          <a:p>
            <a:endParaRPr lang="en-US" sz="1600" i="0" u="none" strike="noStrike" baseline="0" dirty="0">
              <a:solidFill>
                <a:srgbClr val="000000"/>
              </a:solidFill>
              <a:latin typeface="Times New Roman" panose="02020603050405020304" pitchFamily="18" charset="0"/>
            </a:endParaRPr>
          </a:p>
        </p:txBody>
      </p:sp>
      <p:sp>
        <p:nvSpPr>
          <p:cNvPr id="2" name="Rectangle 1">
            <a:extLst>
              <a:ext uri="{FF2B5EF4-FFF2-40B4-BE49-F238E27FC236}">
                <a16:creationId xmlns:a16="http://schemas.microsoft.com/office/drawing/2014/main" id="{E39BF8DA-3B09-C1F8-FE63-57394120CA9D}"/>
              </a:ext>
            </a:extLst>
          </p:cNvPr>
          <p:cNvSpPr/>
          <p:nvPr/>
        </p:nvSpPr>
        <p:spPr>
          <a:xfrm>
            <a:off x="310660" y="6172200"/>
            <a:ext cx="2836985" cy="418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9726218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D727114-3DC0-78EB-B892-2907F8729B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8410" y="790770"/>
            <a:ext cx="2115464" cy="1496187"/>
          </a:xfrm>
          <a:prstGeom prst="rect">
            <a:avLst/>
          </a:prstGeom>
        </p:spPr>
      </p:pic>
      <p:pic>
        <p:nvPicPr>
          <p:cNvPr id="51" name="Picture 50">
            <a:extLst>
              <a:ext uri="{FF2B5EF4-FFF2-40B4-BE49-F238E27FC236}">
                <a16:creationId xmlns:a16="http://schemas.microsoft.com/office/drawing/2014/main" id="{2D92F61E-6351-9DF9-76E9-9D9019B039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4241" y="2041562"/>
            <a:ext cx="2115464" cy="1496187"/>
          </a:xfrm>
          <a:prstGeom prst="rect">
            <a:avLst/>
          </a:prstGeom>
        </p:spPr>
      </p:pic>
      <p:pic>
        <p:nvPicPr>
          <p:cNvPr id="106" name="Picture 105">
            <a:extLst>
              <a:ext uri="{FF2B5EF4-FFF2-40B4-BE49-F238E27FC236}">
                <a16:creationId xmlns:a16="http://schemas.microsoft.com/office/drawing/2014/main" id="{374627E5-79FA-E732-6A4F-270A8A122A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1326" y="3302919"/>
            <a:ext cx="2115464" cy="1496187"/>
          </a:xfrm>
          <a:prstGeom prst="rect">
            <a:avLst/>
          </a:prstGeom>
        </p:spPr>
      </p:pic>
      <p:pic>
        <p:nvPicPr>
          <p:cNvPr id="24" name="Picture 23">
            <a:extLst>
              <a:ext uri="{FF2B5EF4-FFF2-40B4-BE49-F238E27FC236}">
                <a16:creationId xmlns:a16="http://schemas.microsoft.com/office/drawing/2014/main" id="{B6191FEF-CF97-5C13-5DB9-73B7B16B53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6091" y="790770"/>
            <a:ext cx="2115464" cy="1496187"/>
          </a:xfrm>
          <a:prstGeom prst="rect">
            <a:avLst/>
          </a:prstGeom>
        </p:spPr>
      </p:pic>
      <p:pic>
        <p:nvPicPr>
          <p:cNvPr id="48" name="Picture 47">
            <a:extLst>
              <a:ext uri="{FF2B5EF4-FFF2-40B4-BE49-F238E27FC236}">
                <a16:creationId xmlns:a16="http://schemas.microsoft.com/office/drawing/2014/main" id="{FEF92E03-BBC5-72A9-8852-0C2935ED83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7721" y="2051110"/>
            <a:ext cx="2115464" cy="1496187"/>
          </a:xfrm>
          <a:prstGeom prst="rect">
            <a:avLst/>
          </a:prstGeom>
        </p:spPr>
      </p:pic>
      <p:pic>
        <p:nvPicPr>
          <p:cNvPr id="95" name="Picture 94">
            <a:extLst>
              <a:ext uri="{FF2B5EF4-FFF2-40B4-BE49-F238E27FC236}">
                <a16:creationId xmlns:a16="http://schemas.microsoft.com/office/drawing/2014/main" id="{B9917B91-CD22-4032-5C6C-1B5746FBAA6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7721" y="3302919"/>
            <a:ext cx="2115464" cy="1496187"/>
          </a:xfrm>
          <a:prstGeom prst="rect">
            <a:avLst/>
          </a:prstGeom>
        </p:spPr>
      </p:pic>
      <p:pic>
        <p:nvPicPr>
          <p:cNvPr id="117" name="Picture 116">
            <a:extLst>
              <a:ext uri="{FF2B5EF4-FFF2-40B4-BE49-F238E27FC236}">
                <a16:creationId xmlns:a16="http://schemas.microsoft.com/office/drawing/2014/main" id="{98054B7D-686D-CA1E-B4E6-D2A537BBA6D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9684" y="4562241"/>
            <a:ext cx="2115464" cy="1496187"/>
          </a:xfrm>
          <a:prstGeom prst="rect">
            <a:avLst/>
          </a:prstGeom>
        </p:spPr>
      </p:pic>
      <p:pic>
        <p:nvPicPr>
          <p:cNvPr id="18" name="Picture 17">
            <a:extLst>
              <a:ext uri="{FF2B5EF4-FFF2-40B4-BE49-F238E27FC236}">
                <a16:creationId xmlns:a16="http://schemas.microsoft.com/office/drawing/2014/main" id="{D65831C3-5BCB-FDF6-85E6-E43FA767FAA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62295" y="769945"/>
            <a:ext cx="2115464" cy="1496187"/>
          </a:xfrm>
          <a:prstGeom prst="rect">
            <a:avLst/>
          </a:prstGeom>
        </p:spPr>
      </p:pic>
      <p:pic>
        <p:nvPicPr>
          <p:cNvPr id="42" name="Picture 41">
            <a:extLst>
              <a:ext uri="{FF2B5EF4-FFF2-40B4-BE49-F238E27FC236}">
                <a16:creationId xmlns:a16="http://schemas.microsoft.com/office/drawing/2014/main" id="{660237D7-8631-FB1F-55E3-A26D16707D3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45938" y="2038291"/>
            <a:ext cx="2115464" cy="1496187"/>
          </a:xfrm>
          <a:prstGeom prst="rect">
            <a:avLst/>
          </a:prstGeom>
        </p:spPr>
      </p:pic>
      <p:pic>
        <p:nvPicPr>
          <p:cNvPr id="87" name="Picture 86">
            <a:extLst>
              <a:ext uri="{FF2B5EF4-FFF2-40B4-BE49-F238E27FC236}">
                <a16:creationId xmlns:a16="http://schemas.microsoft.com/office/drawing/2014/main" id="{9930EFA5-48B8-2944-7267-01412A5D013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44930" y="3315026"/>
            <a:ext cx="2115464" cy="1496187"/>
          </a:xfrm>
          <a:prstGeom prst="rect">
            <a:avLst/>
          </a:prstGeom>
        </p:spPr>
      </p:pic>
      <p:pic>
        <p:nvPicPr>
          <p:cNvPr id="115" name="Picture 114">
            <a:extLst>
              <a:ext uri="{FF2B5EF4-FFF2-40B4-BE49-F238E27FC236}">
                <a16:creationId xmlns:a16="http://schemas.microsoft.com/office/drawing/2014/main" id="{3330D3C2-C383-6894-7B97-07441D273EC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91000" y="4562547"/>
            <a:ext cx="2115464" cy="1496187"/>
          </a:xfrm>
          <a:prstGeom prst="rect">
            <a:avLst/>
          </a:prstGeom>
        </p:spPr>
      </p:pic>
      <p:pic>
        <p:nvPicPr>
          <p:cNvPr id="15" name="Picture 14">
            <a:extLst>
              <a:ext uri="{FF2B5EF4-FFF2-40B4-BE49-F238E27FC236}">
                <a16:creationId xmlns:a16="http://schemas.microsoft.com/office/drawing/2014/main" id="{AEFDBF6E-B6ED-0EFA-D87D-DC33878276E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29418" y="778664"/>
            <a:ext cx="2115464" cy="1496187"/>
          </a:xfrm>
          <a:prstGeom prst="rect">
            <a:avLst/>
          </a:prstGeom>
        </p:spPr>
      </p:pic>
      <p:pic>
        <p:nvPicPr>
          <p:cNvPr id="40" name="Picture 39">
            <a:extLst>
              <a:ext uri="{FF2B5EF4-FFF2-40B4-BE49-F238E27FC236}">
                <a16:creationId xmlns:a16="http://schemas.microsoft.com/office/drawing/2014/main" id="{3CEE889C-31E0-B498-7045-15A541ECF96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21652" y="2060521"/>
            <a:ext cx="2115464" cy="1496187"/>
          </a:xfrm>
          <a:prstGeom prst="rect">
            <a:avLst/>
          </a:prstGeom>
        </p:spPr>
      </p:pic>
      <p:pic>
        <p:nvPicPr>
          <p:cNvPr id="83" name="Picture 82">
            <a:extLst>
              <a:ext uri="{FF2B5EF4-FFF2-40B4-BE49-F238E27FC236}">
                <a16:creationId xmlns:a16="http://schemas.microsoft.com/office/drawing/2014/main" id="{8F355C98-3B56-DD80-93FB-399991F6CFD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35269" y="3323513"/>
            <a:ext cx="2115464" cy="1496187"/>
          </a:xfrm>
          <a:prstGeom prst="rect">
            <a:avLst/>
          </a:prstGeom>
        </p:spPr>
      </p:pic>
      <p:pic>
        <p:nvPicPr>
          <p:cNvPr id="113" name="Picture 112">
            <a:extLst>
              <a:ext uri="{FF2B5EF4-FFF2-40B4-BE49-F238E27FC236}">
                <a16:creationId xmlns:a16="http://schemas.microsoft.com/office/drawing/2014/main" id="{68D66E8B-2CCA-AA7B-F980-6FF03849B11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78862" y="4579562"/>
            <a:ext cx="2115464" cy="1496187"/>
          </a:xfrm>
          <a:prstGeom prst="rect">
            <a:avLst/>
          </a:prstGeom>
        </p:spPr>
      </p:pic>
      <p:pic>
        <p:nvPicPr>
          <p:cNvPr id="8" name="Picture 7">
            <a:extLst>
              <a:ext uri="{FF2B5EF4-FFF2-40B4-BE49-F238E27FC236}">
                <a16:creationId xmlns:a16="http://schemas.microsoft.com/office/drawing/2014/main" id="{A109C0DB-AE5C-6E6D-C2AB-4A5997116B1A}"/>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016649" y="790771"/>
            <a:ext cx="2115464" cy="1496187"/>
          </a:xfrm>
          <a:prstGeom prst="rect">
            <a:avLst/>
          </a:prstGeom>
        </p:spPr>
      </p:pic>
      <p:pic>
        <p:nvPicPr>
          <p:cNvPr id="35" name="Picture 34">
            <a:extLst>
              <a:ext uri="{FF2B5EF4-FFF2-40B4-BE49-F238E27FC236}">
                <a16:creationId xmlns:a16="http://schemas.microsoft.com/office/drawing/2014/main" id="{C06C163D-1E95-0835-106F-0413EB823C2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012233" y="2054199"/>
            <a:ext cx="2115464" cy="1496187"/>
          </a:xfrm>
          <a:prstGeom prst="rect">
            <a:avLst/>
          </a:prstGeom>
        </p:spPr>
      </p:pic>
      <p:pic>
        <p:nvPicPr>
          <p:cNvPr id="58" name="Picture 57">
            <a:extLst>
              <a:ext uri="{FF2B5EF4-FFF2-40B4-BE49-F238E27FC236}">
                <a16:creationId xmlns:a16="http://schemas.microsoft.com/office/drawing/2014/main" id="{4DA5546A-0FA9-FBA3-7A00-FF289D33A7C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027457" y="3323514"/>
            <a:ext cx="2115464" cy="1496187"/>
          </a:xfrm>
          <a:prstGeom prst="rect">
            <a:avLst/>
          </a:prstGeom>
        </p:spPr>
      </p:pic>
      <p:pic>
        <p:nvPicPr>
          <p:cNvPr id="111" name="Picture 110">
            <a:extLst>
              <a:ext uri="{FF2B5EF4-FFF2-40B4-BE49-F238E27FC236}">
                <a16:creationId xmlns:a16="http://schemas.microsoft.com/office/drawing/2014/main" id="{DE50C0B0-3166-0089-238F-76A5EC7E961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041075" y="4563391"/>
            <a:ext cx="2115464" cy="1496187"/>
          </a:xfrm>
          <a:prstGeom prst="rect">
            <a:avLst/>
          </a:prstGeom>
        </p:spPr>
      </p:pic>
      <p:pic>
        <p:nvPicPr>
          <p:cNvPr id="3" name="Picture 2">
            <a:extLst>
              <a:ext uri="{FF2B5EF4-FFF2-40B4-BE49-F238E27FC236}">
                <a16:creationId xmlns:a16="http://schemas.microsoft.com/office/drawing/2014/main" id="{0038260C-10AF-8054-24C2-79E80CE04324}"/>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607" y="776498"/>
            <a:ext cx="2115464" cy="1496187"/>
          </a:xfrm>
          <a:prstGeom prst="rect">
            <a:avLst/>
          </a:prstGeom>
        </p:spPr>
      </p:pic>
      <p:pic>
        <p:nvPicPr>
          <p:cNvPr id="31" name="Picture 30">
            <a:extLst>
              <a:ext uri="{FF2B5EF4-FFF2-40B4-BE49-F238E27FC236}">
                <a16:creationId xmlns:a16="http://schemas.microsoft.com/office/drawing/2014/main" id="{7F4A9168-CB69-96BD-74A0-E7438B76033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251" y="2054199"/>
            <a:ext cx="2115464" cy="1496187"/>
          </a:xfrm>
          <a:prstGeom prst="rect">
            <a:avLst/>
          </a:prstGeom>
        </p:spPr>
      </p:pic>
      <p:pic>
        <p:nvPicPr>
          <p:cNvPr id="53" name="Picture 52">
            <a:extLst>
              <a:ext uri="{FF2B5EF4-FFF2-40B4-BE49-F238E27FC236}">
                <a16:creationId xmlns:a16="http://schemas.microsoft.com/office/drawing/2014/main" id="{4C2E68F0-7969-F2D3-4078-E7D372E201E2}"/>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251" y="3315027"/>
            <a:ext cx="2115464" cy="1496187"/>
          </a:xfrm>
          <a:prstGeom prst="rect">
            <a:avLst/>
          </a:prstGeom>
        </p:spPr>
      </p:pic>
      <p:pic>
        <p:nvPicPr>
          <p:cNvPr id="109" name="Picture 108">
            <a:extLst>
              <a:ext uri="{FF2B5EF4-FFF2-40B4-BE49-F238E27FC236}">
                <a16:creationId xmlns:a16="http://schemas.microsoft.com/office/drawing/2014/main" id="{A24B633A-DBD6-9A88-F2AE-11B9C4155B8B}"/>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2336" y="4563392"/>
            <a:ext cx="2115464" cy="1496187"/>
          </a:xfrm>
          <a:prstGeom prst="rect">
            <a:avLst/>
          </a:prstGeom>
        </p:spPr>
      </p:pic>
      <p:sp>
        <p:nvSpPr>
          <p:cNvPr id="71" name="TextBox 70">
            <a:extLst>
              <a:ext uri="{FF2B5EF4-FFF2-40B4-BE49-F238E27FC236}">
                <a16:creationId xmlns:a16="http://schemas.microsoft.com/office/drawing/2014/main" id="{85A9292D-38A5-CA0F-D859-0805BBF6BDBD}"/>
              </a:ext>
            </a:extLst>
          </p:cNvPr>
          <p:cNvSpPr txBox="1"/>
          <p:nvPr/>
        </p:nvSpPr>
        <p:spPr>
          <a:xfrm>
            <a:off x="8423715" y="460222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2020</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extBox 9">
            <a:extLst>
              <a:ext uri="{FF2B5EF4-FFF2-40B4-BE49-F238E27FC236}">
                <a16:creationId xmlns:a16="http://schemas.microsoft.com/office/drawing/2014/main" id="{44177EAA-E701-8DE5-C109-4FD223D0C09A}"/>
              </a:ext>
            </a:extLst>
          </p:cNvPr>
          <p:cNvSpPr txBox="1"/>
          <p:nvPr/>
        </p:nvSpPr>
        <p:spPr>
          <a:xfrm>
            <a:off x="341146"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1998</a:t>
            </a:r>
          </a:p>
        </p:txBody>
      </p:sp>
      <p:sp>
        <p:nvSpPr>
          <p:cNvPr id="30" name="TextBox 29">
            <a:extLst>
              <a:ext uri="{FF2B5EF4-FFF2-40B4-BE49-F238E27FC236}">
                <a16:creationId xmlns:a16="http://schemas.microsoft.com/office/drawing/2014/main" id="{D00C03CD-477B-8238-18FB-12CD2E10CCEA}"/>
              </a:ext>
            </a:extLst>
          </p:cNvPr>
          <p:cNvSpPr txBox="1"/>
          <p:nvPr/>
        </p:nvSpPr>
        <p:spPr>
          <a:xfrm>
            <a:off x="2373117" y="81010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1999</a:t>
            </a:r>
          </a:p>
        </p:txBody>
      </p:sp>
      <p:sp>
        <p:nvSpPr>
          <p:cNvPr id="33" name="TextBox 32">
            <a:extLst>
              <a:ext uri="{FF2B5EF4-FFF2-40B4-BE49-F238E27FC236}">
                <a16:creationId xmlns:a16="http://schemas.microsoft.com/office/drawing/2014/main" id="{F76C8618-0FE0-0D52-6004-897E2C34ECFC}"/>
              </a:ext>
            </a:extLst>
          </p:cNvPr>
          <p:cNvSpPr txBox="1"/>
          <p:nvPr/>
        </p:nvSpPr>
        <p:spPr>
          <a:xfrm>
            <a:off x="6425686" y="80782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2001</a:t>
            </a:r>
          </a:p>
        </p:txBody>
      </p:sp>
      <p:sp>
        <p:nvSpPr>
          <p:cNvPr id="36" name="TextBox 35">
            <a:extLst>
              <a:ext uri="{FF2B5EF4-FFF2-40B4-BE49-F238E27FC236}">
                <a16:creationId xmlns:a16="http://schemas.microsoft.com/office/drawing/2014/main" id="{A2FFDCFD-14FB-9A05-7DB6-DD5937190CC5}"/>
              </a:ext>
            </a:extLst>
          </p:cNvPr>
          <p:cNvSpPr txBox="1"/>
          <p:nvPr/>
        </p:nvSpPr>
        <p:spPr>
          <a:xfrm>
            <a:off x="4397403"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2000</a:t>
            </a:r>
          </a:p>
        </p:txBody>
      </p:sp>
      <p:sp>
        <p:nvSpPr>
          <p:cNvPr id="39" name="TextBox 38">
            <a:extLst>
              <a:ext uri="{FF2B5EF4-FFF2-40B4-BE49-F238E27FC236}">
                <a16:creationId xmlns:a16="http://schemas.microsoft.com/office/drawing/2014/main" id="{BD6C76F6-EA71-C5CC-DFD3-EC692B004684}"/>
              </a:ext>
            </a:extLst>
          </p:cNvPr>
          <p:cNvSpPr txBox="1"/>
          <p:nvPr/>
        </p:nvSpPr>
        <p:spPr>
          <a:xfrm>
            <a:off x="8418830"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2002</a:t>
            </a:r>
          </a:p>
        </p:txBody>
      </p:sp>
      <p:sp>
        <p:nvSpPr>
          <p:cNvPr id="47" name="TextBox 46">
            <a:extLst>
              <a:ext uri="{FF2B5EF4-FFF2-40B4-BE49-F238E27FC236}">
                <a16:creationId xmlns:a16="http://schemas.microsoft.com/office/drawing/2014/main" id="{80FB075B-98C3-A9B4-08FD-4323249D858D}"/>
              </a:ext>
            </a:extLst>
          </p:cNvPr>
          <p:cNvSpPr txBox="1"/>
          <p:nvPr/>
        </p:nvSpPr>
        <p:spPr>
          <a:xfrm>
            <a:off x="10489628" y="8171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2003</a:t>
            </a:r>
          </a:p>
        </p:txBody>
      </p:sp>
      <p:sp>
        <p:nvSpPr>
          <p:cNvPr id="57" name="TextBox 56">
            <a:extLst>
              <a:ext uri="{FF2B5EF4-FFF2-40B4-BE49-F238E27FC236}">
                <a16:creationId xmlns:a16="http://schemas.microsoft.com/office/drawing/2014/main" id="{2DDD9C5E-67E8-BC7A-4C18-6FC37A01FD96}"/>
              </a:ext>
            </a:extLst>
          </p:cNvPr>
          <p:cNvSpPr txBox="1"/>
          <p:nvPr/>
        </p:nvSpPr>
        <p:spPr>
          <a:xfrm>
            <a:off x="333728"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2004</a:t>
            </a:r>
          </a:p>
        </p:txBody>
      </p:sp>
      <p:sp>
        <p:nvSpPr>
          <p:cNvPr id="60" name="TextBox 59">
            <a:extLst>
              <a:ext uri="{FF2B5EF4-FFF2-40B4-BE49-F238E27FC236}">
                <a16:creationId xmlns:a16="http://schemas.microsoft.com/office/drawing/2014/main" id="{C1256C5F-1E35-0EB1-2AD6-ADE799D994F6}"/>
              </a:ext>
            </a:extLst>
          </p:cNvPr>
          <p:cNvSpPr txBox="1"/>
          <p:nvPr/>
        </p:nvSpPr>
        <p:spPr>
          <a:xfrm>
            <a:off x="2386005" y="208878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2005</a:t>
            </a:r>
          </a:p>
        </p:txBody>
      </p:sp>
      <p:sp>
        <p:nvSpPr>
          <p:cNvPr id="63" name="TextBox 62">
            <a:extLst>
              <a:ext uri="{FF2B5EF4-FFF2-40B4-BE49-F238E27FC236}">
                <a16:creationId xmlns:a16="http://schemas.microsoft.com/office/drawing/2014/main" id="{F24C90BB-03E6-BE3C-6DDF-885A91B862EC}"/>
              </a:ext>
            </a:extLst>
          </p:cNvPr>
          <p:cNvSpPr txBox="1"/>
          <p:nvPr/>
        </p:nvSpPr>
        <p:spPr>
          <a:xfrm>
            <a:off x="4394063" y="207119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2006</a:t>
            </a:r>
          </a:p>
        </p:txBody>
      </p:sp>
      <p:sp>
        <p:nvSpPr>
          <p:cNvPr id="66" name="TextBox 65">
            <a:extLst>
              <a:ext uri="{FF2B5EF4-FFF2-40B4-BE49-F238E27FC236}">
                <a16:creationId xmlns:a16="http://schemas.microsoft.com/office/drawing/2014/main" id="{BAFD8D3B-DA75-819D-8334-A858F192F4AC}"/>
              </a:ext>
            </a:extLst>
          </p:cNvPr>
          <p:cNvSpPr txBox="1"/>
          <p:nvPr/>
        </p:nvSpPr>
        <p:spPr>
          <a:xfrm>
            <a:off x="643676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2007</a:t>
            </a:r>
          </a:p>
        </p:txBody>
      </p:sp>
      <p:sp>
        <p:nvSpPr>
          <p:cNvPr id="69" name="TextBox 68">
            <a:extLst>
              <a:ext uri="{FF2B5EF4-FFF2-40B4-BE49-F238E27FC236}">
                <a16:creationId xmlns:a16="http://schemas.microsoft.com/office/drawing/2014/main" id="{068CE9CE-6708-2AFA-124A-46512C43AF6C}"/>
              </a:ext>
            </a:extLst>
          </p:cNvPr>
          <p:cNvSpPr txBox="1"/>
          <p:nvPr/>
        </p:nvSpPr>
        <p:spPr>
          <a:xfrm>
            <a:off x="845861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2008</a:t>
            </a:r>
          </a:p>
        </p:txBody>
      </p:sp>
      <p:sp>
        <p:nvSpPr>
          <p:cNvPr id="74" name="TextBox 73">
            <a:extLst>
              <a:ext uri="{FF2B5EF4-FFF2-40B4-BE49-F238E27FC236}">
                <a16:creationId xmlns:a16="http://schemas.microsoft.com/office/drawing/2014/main" id="{1BC05843-7318-92F4-8F39-2FD33B03C7ED}"/>
              </a:ext>
            </a:extLst>
          </p:cNvPr>
          <p:cNvSpPr txBox="1"/>
          <p:nvPr/>
        </p:nvSpPr>
        <p:spPr>
          <a:xfrm>
            <a:off x="10459853"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2009</a:t>
            </a:r>
          </a:p>
        </p:txBody>
      </p:sp>
      <p:sp>
        <p:nvSpPr>
          <p:cNvPr id="77" name="TextBox 76">
            <a:extLst>
              <a:ext uri="{FF2B5EF4-FFF2-40B4-BE49-F238E27FC236}">
                <a16:creationId xmlns:a16="http://schemas.microsoft.com/office/drawing/2014/main" id="{68A91EF9-6BE8-0752-5149-BBC13468CEDB}"/>
              </a:ext>
            </a:extLst>
          </p:cNvPr>
          <p:cNvSpPr txBox="1"/>
          <p:nvPr/>
        </p:nvSpPr>
        <p:spPr>
          <a:xfrm>
            <a:off x="324375" y="333147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2010</a:t>
            </a:r>
          </a:p>
        </p:txBody>
      </p:sp>
      <p:sp>
        <p:nvSpPr>
          <p:cNvPr id="98" name="TextBox 97">
            <a:extLst>
              <a:ext uri="{FF2B5EF4-FFF2-40B4-BE49-F238E27FC236}">
                <a16:creationId xmlns:a16="http://schemas.microsoft.com/office/drawing/2014/main" id="{4B73C90A-8D46-5A57-8489-7D69B34F80A9}"/>
              </a:ext>
            </a:extLst>
          </p:cNvPr>
          <p:cNvSpPr txBox="1"/>
          <p:nvPr/>
        </p:nvSpPr>
        <p:spPr>
          <a:xfrm>
            <a:off x="2356346" y="3344836"/>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2011</a:t>
            </a:r>
          </a:p>
        </p:txBody>
      </p:sp>
      <p:sp>
        <p:nvSpPr>
          <p:cNvPr id="99" name="TextBox 98">
            <a:extLst>
              <a:ext uri="{FF2B5EF4-FFF2-40B4-BE49-F238E27FC236}">
                <a16:creationId xmlns:a16="http://schemas.microsoft.com/office/drawing/2014/main" id="{40B5D118-759B-630D-5195-B2C2A69A4893}"/>
              </a:ext>
            </a:extLst>
          </p:cNvPr>
          <p:cNvSpPr txBox="1"/>
          <p:nvPr/>
        </p:nvSpPr>
        <p:spPr>
          <a:xfrm>
            <a:off x="4393810"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2012</a:t>
            </a:r>
          </a:p>
        </p:txBody>
      </p:sp>
      <p:sp>
        <p:nvSpPr>
          <p:cNvPr id="100" name="TextBox 99">
            <a:extLst>
              <a:ext uri="{FF2B5EF4-FFF2-40B4-BE49-F238E27FC236}">
                <a16:creationId xmlns:a16="http://schemas.microsoft.com/office/drawing/2014/main" id="{4ADCD40F-39CF-28F0-87B8-3AF63BC17471}"/>
              </a:ext>
            </a:extLst>
          </p:cNvPr>
          <p:cNvSpPr txBox="1"/>
          <p:nvPr/>
        </p:nvSpPr>
        <p:spPr>
          <a:xfrm>
            <a:off x="6416601" y="334996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2013</a:t>
            </a:r>
          </a:p>
        </p:txBody>
      </p:sp>
      <p:sp>
        <p:nvSpPr>
          <p:cNvPr id="101" name="TextBox 100">
            <a:extLst>
              <a:ext uri="{FF2B5EF4-FFF2-40B4-BE49-F238E27FC236}">
                <a16:creationId xmlns:a16="http://schemas.microsoft.com/office/drawing/2014/main" id="{04F61A2F-DFA8-0B32-9129-4C7DA19B23D9}"/>
              </a:ext>
            </a:extLst>
          </p:cNvPr>
          <p:cNvSpPr txBox="1"/>
          <p:nvPr/>
        </p:nvSpPr>
        <p:spPr>
          <a:xfrm>
            <a:off x="8418830" y="336882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2014</a:t>
            </a:r>
          </a:p>
        </p:txBody>
      </p:sp>
      <p:sp>
        <p:nvSpPr>
          <p:cNvPr id="102" name="TextBox 101">
            <a:extLst>
              <a:ext uri="{FF2B5EF4-FFF2-40B4-BE49-F238E27FC236}">
                <a16:creationId xmlns:a16="http://schemas.microsoft.com/office/drawing/2014/main" id="{B8E3E8AD-C851-E169-0735-EF6F2A0DFDAC}"/>
              </a:ext>
            </a:extLst>
          </p:cNvPr>
          <p:cNvSpPr txBox="1"/>
          <p:nvPr/>
        </p:nvSpPr>
        <p:spPr>
          <a:xfrm>
            <a:off x="10459853"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2015</a:t>
            </a:r>
          </a:p>
        </p:txBody>
      </p:sp>
      <p:sp>
        <p:nvSpPr>
          <p:cNvPr id="103" name="TextBox 102">
            <a:extLst>
              <a:ext uri="{FF2B5EF4-FFF2-40B4-BE49-F238E27FC236}">
                <a16:creationId xmlns:a16="http://schemas.microsoft.com/office/drawing/2014/main" id="{F10FBF87-E285-6A2E-662F-241DB61F4661}"/>
              </a:ext>
            </a:extLst>
          </p:cNvPr>
          <p:cNvSpPr txBox="1"/>
          <p:nvPr/>
        </p:nvSpPr>
        <p:spPr>
          <a:xfrm>
            <a:off x="322079" y="46086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2016</a:t>
            </a:r>
          </a:p>
        </p:txBody>
      </p:sp>
      <p:sp>
        <p:nvSpPr>
          <p:cNvPr id="104" name="TextBox 103">
            <a:extLst>
              <a:ext uri="{FF2B5EF4-FFF2-40B4-BE49-F238E27FC236}">
                <a16:creationId xmlns:a16="http://schemas.microsoft.com/office/drawing/2014/main" id="{027B1E47-7605-35DF-21FC-2A912C1F0745}"/>
              </a:ext>
            </a:extLst>
          </p:cNvPr>
          <p:cNvSpPr txBox="1"/>
          <p:nvPr/>
        </p:nvSpPr>
        <p:spPr>
          <a:xfrm>
            <a:off x="2367882" y="4600885"/>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2017</a:t>
            </a:r>
          </a:p>
        </p:txBody>
      </p:sp>
      <p:sp>
        <p:nvSpPr>
          <p:cNvPr id="61" name="TextBox 60">
            <a:extLst>
              <a:ext uri="{FF2B5EF4-FFF2-40B4-BE49-F238E27FC236}">
                <a16:creationId xmlns:a16="http://schemas.microsoft.com/office/drawing/2014/main" id="{5D96B948-1A1E-4B61-5FC1-68F188D5426A}"/>
              </a:ext>
            </a:extLst>
          </p:cNvPr>
          <p:cNvSpPr txBox="1"/>
          <p:nvPr/>
        </p:nvSpPr>
        <p:spPr>
          <a:xfrm>
            <a:off x="4394064" y="46100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2018</a:t>
            </a:r>
          </a:p>
        </p:txBody>
      </p:sp>
      <p:sp>
        <p:nvSpPr>
          <p:cNvPr id="67" name="TextBox 66">
            <a:extLst>
              <a:ext uri="{FF2B5EF4-FFF2-40B4-BE49-F238E27FC236}">
                <a16:creationId xmlns:a16="http://schemas.microsoft.com/office/drawing/2014/main" id="{9EA15CEF-918B-F58E-A3C7-F8688A25A8AC}"/>
              </a:ext>
            </a:extLst>
          </p:cNvPr>
          <p:cNvSpPr txBox="1"/>
          <p:nvPr/>
        </p:nvSpPr>
        <p:spPr>
          <a:xfrm>
            <a:off x="6411001" y="460670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2019</a:t>
            </a:r>
          </a:p>
        </p:txBody>
      </p:sp>
      <p:sp>
        <p:nvSpPr>
          <p:cNvPr id="62" name="Text Box 116">
            <a:extLst>
              <a:ext uri="{FF2B5EF4-FFF2-40B4-BE49-F238E27FC236}">
                <a16:creationId xmlns:a16="http://schemas.microsoft.com/office/drawing/2014/main" id="{55631DDD-98BB-5CD2-D8C6-892C9EB5F33B}"/>
              </a:ext>
            </a:extLst>
          </p:cNvPr>
          <p:cNvSpPr txBox="1">
            <a:spLocks noChangeArrowheads="1"/>
          </p:cNvSpPr>
          <p:nvPr/>
        </p:nvSpPr>
        <p:spPr bwMode="auto">
          <a:xfrm>
            <a:off x="0" y="0"/>
            <a:ext cx="121919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fr-FR" sz="2400" b="1" dirty="0" err="1">
                <a:latin typeface="Palatino Linotype" pitchFamily="18" charset="0"/>
              </a:rPr>
              <a:t>Expected</a:t>
            </a:r>
            <a:r>
              <a:rPr lang="fr-FR" sz="2400" b="1" dirty="0">
                <a:latin typeface="Palatino Linotype" pitchFamily="18" charset="0"/>
              </a:rPr>
              <a:t> (</a:t>
            </a:r>
            <a:r>
              <a:rPr lang="fr-FR" sz="2400" b="1" dirty="0" err="1">
                <a:latin typeface="Palatino Linotype" pitchFamily="18" charset="0"/>
              </a:rPr>
              <a:t>dashed</a:t>
            </a:r>
            <a:r>
              <a:rPr lang="fr-FR" sz="2400" b="1" dirty="0">
                <a:latin typeface="Palatino Linotype" pitchFamily="18" charset="0"/>
              </a:rPr>
              <a:t> </a:t>
            </a:r>
            <a:r>
              <a:rPr lang="fr-FR" sz="2400" b="1" dirty="0" err="1">
                <a:latin typeface="Palatino Linotype" pitchFamily="18" charset="0"/>
              </a:rPr>
              <a:t>lines</a:t>
            </a:r>
            <a:r>
              <a:rPr lang="fr-FR" sz="2400" b="1" dirty="0">
                <a:latin typeface="Palatino Linotype" pitchFamily="18" charset="0"/>
              </a:rPr>
              <a:t>) and </a:t>
            </a:r>
            <a:r>
              <a:rPr lang="fr-FR" sz="2400" b="1" dirty="0" err="1">
                <a:latin typeface="Palatino Linotype" pitchFamily="18" charset="0"/>
              </a:rPr>
              <a:t>observed</a:t>
            </a:r>
            <a:r>
              <a:rPr lang="fr-FR" sz="2400" b="1" dirty="0">
                <a:latin typeface="Palatino Linotype" pitchFamily="18" charset="0"/>
              </a:rPr>
              <a:t> (full </a:t>
            </a:r>
            <a:r>
              <a:rPr lang="fr-FR" sz="2400" b="1" dirty="0" err="1">
                <a:latin typeface="Palatino Linotype" pitchFamily="18" charset="0"/>
              </a:rPr>
              <a:t>lines</a:t>
            </a:r>
            <a:r>
              <a:rPr lang="fr-FR" sz="2400" b="1" dirty="0">
                <a:latin typeface="Palatino Linotype" pitchFamily="18" charset="0"/>
              </a:rPr>
              <a:t>) proportions-at-</a:t>
            </a:r>
            <a:r>
              <a:rPr lang="fr-FR" sz="2400" b="1" dirty="0" err="1">
                <a:latin typeface="Palatino Linotype" pitchFamily="18" charset="0"/>
              </a:rPr>
              <a:t>age</a:t>
            </a:r>
            <a:r>
              <a:rPr lang="fr-FR" sz="2400" b="1" dirty="0">
                <a:latin typeface="Palatino Linotype" pitchFamily="18" charset="0"/>
              </a:rPr>
              <a:t> for the S70 </a:t>
            </a:r>
            <a:r>
              <a:rPr lang="fr-FR" sz="2400" b="1" dirty="0" err="1">
                <a:latin typeface="Palatino Linotype" pitchFamily="18" charset="0"/>
              </a:rPr>
              <a:t>fleet</a:t>
            </a:r>
            <a:endParaRPr lang="fr-FR" sz="2400" b="1" dirty="0">
              <a:latin typeface="Palatino Linotype" pitchFamily="18" charset="0"/>
            </a:endParaRPr>
          </a:p>
        </p:txBody>
      </p:sp>
      <p:sp>
        <p:nvSpPr>
          <p:cNvPr id="2" name="Rectangle 1">
            <a:extLst>
              <a:ext uri="{FF2B5EF4-FFF2-40B4-BE49-F238E27FC236}">
                <a16:creationId xmlns:a16="http://schemas.microsoft.com/office/drawing/2014/main" id="{65CA6E06-EF76-5EA4-5681-9CD2633A1036}"/>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3E36213D-0BF1-608E-385D-E45DA0EF4030}"/>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1902554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EB1DB70-3373-665C-6651-E7E1C5CFBC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3792" y="770777"/>
            <a:ext cx="2115464" cy="1496187"/>
          </a:xfrm>
          <a:prstGeom prst="rect">
            <a:avLst/>
          </a:prstGeom>
        </p:spPr>
      </p:pic>
      <p:pic>
        <p:nvPicPr>
          <p:cNvPr id="38" name="Picture 37">
            <a:extLst>
              <a:ext uri="{FF2B5EF4-FFF2-40B4-BE49-F238E27FC236}">
                <a16:creationId xmlns:a16="http://schemas.microsoft.com/office/drawing/2014/main" id="{3B43B4FB-925D-CF7C-F58E-99819ED70D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2238" y="2039652"/>
            <a:ext cx="2115464" cy="1496187"/>
          </a:xfrm>
          <a:prstGeom prst="rect">
            <a:avLst/>
          </a:prstGeom>
        </p:spPr>
      </p:pic>
      <p:pic>
        <p:nvPicPr>
          <p:cNvPr id="81" name="Picture 80">
            <a:extLst>
              <a:ext uri="{FF2B5EF4-FFF2-40B4-BE49-F238E27FC236}">
                <a16:creationId xmlns:a16="http://schemas.microsoft.com/office/drawing/2014/main" id="{C9418120-FCC1-AE6C-5A23-31C88493B3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01698" y="3323873"/>
            <a:ext cx="2115464" cy="1496187"/>
          </a:xfrm>
          <a:prstGeom prst="rect">
            <a:avLst/>
          </a:prstGeom>
        </p:spPr>
      </p:pic>
      <p:pic>
        <p:nvPicPr>
          <p:cNvPr id="16" name="Picture 15">
            <a:extLst>
              <a:ext uri="{FF2B5EF4-FFF2-40B4-BE49-F238E27FC236}">
                <a16:creationId xmlns:a16="http://schemas.microsoft.com/office/drawing/2014/main" id="{48E3484F-F81E-7541-D3EA-B70A9971F0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0595" y="785051"/>
            <a:ext cx="2115464" cy="1496187"/>
          </a:xfrm>
          <a:prstGeom prst="rect">
            <a:avLst/>
          </a:prstGeom>
        </p:spPr>
      </p:pic>
      <p:pic>
        <p:nvPicPr>
          <p:cNvPr id="35" name="Picture 34">
            <a:extLst>
              <a:ext uri="{FF2B5EF4-FFF2-40B4-BE49-F238E27FC236}">
                <a16:creationId xmlns:a16="http://schemas.microsoft.com/office/drawing/2014/main" id="{E821FCB4-76C1-5AD3-96A0-5EC8CA0A9A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6164" y="2047729"/>
            <a:ext cx="2115464" cy="1496187"/>
          </a:xfrm>
          <a:prstGeom prst="rect">
            <a:avLst/>
          </a:prstGeom>
        </p:spPr>
      </p:pic>
      <p:pic>
        <p:nvPicPr>
          <p:cNvPr id="79" name="Picture 78">
            <a:extLst>
              <a:ext uri="{FF2B5EF4-FFF2-40B4-BE49-F238E27FC236}">
                <a16:creationId xmlns:a16="http://schemas.microsoft.com/office/drawing/2014/main" id="{43AE97ED-C627-4529-B128-12F0502EDB8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80595" y="3323873"/>
            <a:ext cx="2115464" cy="1496187"/>
          </a:xfrm>
          <a:prstGeom prst="rect">
            <a:avLst/>
          </a:prstGeom>
        </p:spPr>
      </p:pic>
      <p:pic>
        <p:nvPicPr>
          <p:cNvPr id="13" name="Picture 12">
            <a:extLst>
              <a:ext uri="{FF2B5EF4-FFF2-40B4-BE49-F238E27FC236}">
                <a16:creationId xmlns:a16="http://schemas.microsoft.com/office/drawing/2014/main" id="{E240367C-1DDF-113E-BEC6-971F9F295D1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67294" y="770777"/>
            <a:ext cx="2115464" cy="1496187"/>
          </a:xfrm>
          <a:prstGeom prst="rect">
            <a:avLst/>
          </a:prstGeom>
        </p:spPr>
      </p:pic>
      <p:pic>
        <p:nvPicPr>
          <p:cNvPr id="32" name="Picture 31">
            <a:extLst>
              <a:ext uri="{FF2B5EF4-FFF2-40B4-BE49-F238E27FC236}">
                <a16:creationId xmlns:a16="http://schemas.microsoft.com/office/drawing/2014/main" id="{30EF9768-8116-1D5D-3B4B-D8F203F5E24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62454" y="2043828"/>
            <a:ext cx="2115464" cy="1496187"/>
          </a:xfrm>
          <a:prstGeom prst="rect">
            <a:avLst/>
          </a:prstGeom>
        </p:spPr>
      </p:pic>
      <p:pic>
        <p:nvPicPr>
          <p:cNvPr id="75" name="Picture 74">
            <a:extLst>
              <a:ext uri="{FF2B5EF4-FFF2-40B4-BE49-F238E27FC236}">
                <a16:creationId xmlns:a16="http://schemas.microsoft.com/office/drawing/2014/main" id="{4AB21E13-8E8A-635F-DEE4-94D770169EF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62454" y="3323875"/>
            <a:ext cx="2115464" cy="1496187"/>
          </a:xfrm>
          <a:prstGeom prst="rect">
            <a:avLst/>
          </a:prstGeom>
        </p:spPr>
      </p:pic>
      <p:pic>
        <p:nvPicPr>
          <p:cNvPr id="9" name="Picture 8">
            <a:extLst>
              <a:ext uri="{FF2B5EF4-FFF2-40B4-BE49-F238E27FC236}">
                <a16:creationId xmlns:a16="http://schemas.microsoft.com/office/drawing/2014/main" id="{51D1032E-A752-B12D-CB90-4B4B6E81AD2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38494" y="772225"/>
            <a:ext cx="2115464" cy="1496187"/>
          </a:xfrm>
          <a:prstGeom prst="rect">
            <a:avLst/>
          </a:prstGeom>
        </p:spPr>
      </p:pic>
      <p:pic>
        <p:nvPicPr>
          <p:cNvPr id="27" name="Picture 26">
            <a:extLst>
              <a:ext uri="{FF2B5EF4-FFF2-40B4-BE49-F238E27FC236}">
                <a16:creationId xmlns:a16="http://schemas.microsoft.com/office/drawing/2014/main" id="{30DE106B-6B8D-EED9-6124-D3456E5E978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29577" y="2060389"/>
            <a:ext cx="2115464" cy="1496187"/>
          </a:xfrm>
          <a:prstGeom prst="rect">
            <a:avLst/>
          </a:prstGeom>
        </p:spPr>
      </p:pic>
      <p:pic>
        <p:nvPicPr>
          <p:cNvPr id="71" name="Picture 70">
            <a:extLst>
              <a:ext uri="{FF2B5EF4-FFF2-40B4-BE49-F238E27FC236}">
                <a16:creationId xmlns:a16="http://schemas.microsoft.com/office/drawing/2014/main" id="{78D798FD-3CCC-B846-D491-32A12F60F54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42912" y="3302918"/>
            <a:ext cx="2115464" cy="1496187"/>
          </a:xfrm>
          <a:prstGeom prst="rect">
            <a:avLst/>
          </a:prstGeom>
        </p:spPr>
      </p:pic>
      <p:pic>
        <p:nvPicPr>
          <p:cNvPr id="5" name="Picture 4">
            <a:extLst>
              <a:ext uri="{FF2B5EF4-FFF2-40B4-BE49-F238E27FC236}">
                <a16:creationId xmlns:a16="http://schemas.microsoft.com/office/drawing/2014/main" id="{D6FD6EA3-1B85-AD13-F9B2-2D426B0112D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11037" y="785052"/>
            <a:ext cx="2115464" cy="1496187"/>
          </a:xfrm>
          <a:prstGeom prst="rect">
            <a:avLst/>
          </a:prstGeom>
        </p:spPr>
      </p:pic>
      <p:pic>
        <p:nvPicPr>
          <p:cNvPr id="24" name="Picture 23">
            <a:extLst>
              <a:ext uri="{FF2B5EF4-FFF2-40B4-BE49-F238E27FC236}">
                <a16:creationId xmlns:a16="http://schemas.microsoft.com/office/drawing/2014/main" id="{1620A2C9-67C4-5123-C935-C96CEC46FAA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10818" y="2051667"/>
            <a:ext cx="2115464" cy="1496187"/>
          </a:xfrm>
          <a:prstGeom prst="rect">
            <a:avLst/>
          </a:prstGeom>
        </p:spPr>
      </p:pic>
      <p:pic>
        <p:nvPicPr>
          <p:cNvPr id="67" name="Picture 66">
            <a:extLst>
              <a:ext uri="{FF2B5EF4-FFF2-40B4-BE49-F238E27FC236}">
                <a16:creationId xmlns:a16="http://schemas.microsoft.com/office/drawing/2014/main" id="{97261DA5-0D04-FCD3-3D09-743A288BB8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27238" y="3302918"/>
            <a:ext cx="2115464" cy="1496187"/>
          </a:xfrm>
          <a:prstGeom prst="rect">
            <a:avLst/>
          </a:prstGeom>
        </p:spPr>
      </p:pic>
      <p:pic>
        <p:nvPicPr>
          <p:cNvPr id="3" name="Picture 2">
            <a:extLst>
              <a:ext uri="{FF2B5EF4-FFF2-40B4-BE49-F238E27FC236}">
                <a16:creationId xmlns:a16="http://schemas.microsoft.com/office/drawing/2014/main" id="{30C06DD5-A017-0DEE-6C6D-AB738E5C762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607" y="770777"/>
            <a:ext cx="2115464" cy="1496187"/>
          </a:xfrm>
          <a:prstGeom prst="rect">
            <a:avLst/>
          </a:prstGeom>
        </p:spPr>
      </p:pic>
      <p:pic>
        <p:nvPicPr>
          <p:cNvPr id="21" name="Picture 20">
            <a:extLst>
              <a:ext uri="{FF2B5EF4-FFF2-40B4-BE49-F238E27FC236}">
                <a16:creationId xmlns:a16="http://schemas.microsoft.com/office/drawing/2014/main" id="{4D233701-C460-FD18-90E5-684E083ABB8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607" y="2039925"/>
            <a:ext cx="2115464" cy="1496187"/>
          </a:xfrm>
          <a:prstGeom prst="rect">
            <a:avLst/>
          </a:prstGeom>
        </p:spPr>
      </p:pic>
      <p:pic>
        <p:nvPicPr>
          <p:cNvPr id="64" name="Picture 63">
            <a:extLst>
              <a:ext uri="{FF2B5EF4-FFF2-40B4-BE49-F238E27FC236}">
                <a16:creationId xmlns:a16="http://schemas.microsoft.com/office/drawing/2014/main" id="{5A8445AA-8B69-59A9-99DE-E8532DCB340D}"/>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607" y="3302918"/>
            <a:ext cx="2115464" cy="1496187"/>
          </a:xfrm>
          <a:prstGeom prst="rect">
            <a:avLst/>
          </a:prstGeom>
        </p:spPr>
      </p:pic>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extBox 9">
            <a:extLst>
              <a:ext uri="{FF2B5EF4-FFF2-40B4-BE49-F238E27FC236}">
                <a16:creationId xmlns:a16="http://schemas.microsoft.com/office/drawing/2014/main" id="{44177EAA-E701-8DE5-C109-4FD223D0C09A}"/>
              </a:ext>
            </a:extLst>
          </p:cNvPr>
          <p:cNvSpPr txBox="1"/>
          <p:nvPr/>
        </p:nvSpPr>
        <p:spPr>
          <a:xfrm>
            <a:off x="341146"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1999</a:t>
            </a:r>
          </a:p>
        </p:txBody>
      </p:sp>
      <p:sp>
        <p:nvSpPr>
          <p:cNvPr id="30" name="TextBox 29">
            <a:extLst>
              <a:ext uri="{FF2B5EF4-FFF2-40B4-BE49-F238E27FC236}">
                <a16:creationId xmlns:a16="http://schemas.microsoft.com/office/drawing/2014/main" id="{D00C03CD-477B-8238-18FB-12CD2E10CCEA}"/>
              </a:ext>
            </a:extLst>
          </p:cNvPr>
          <p:cNvSpPr txBox="1"/>
          <p:nvPr/>
        </p:nvSpPr>
        <p:spPr>
          <a:xfrm>
            <a:off x="2373117" y="81010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2000</a:t>
            </a:r>
          </a:p>
        </p:txBody>
      </p:sp>
      <p:sp>
        <p:nvSpPr>
          <p:cNvPr id="33" name="TextBox 32">
            <a:extLst>
              <a:ext uri="{FF2B5EF4-FFF2-40B4-BE49-F238E27FC236}">
                <a16:creationId xmlns:a16="http://schemas.microsoft.com/office/drawing/2014/main" id="{F76C8618-0FE0-0D52-6004-897E2C34ECFC}"/>
              </a:ext>
            </a:extLst>
          </p:cNvPr>
          <p:cNvSpPr txBox="1"/>
          <p:nvPr/>
        </p:nvSpPr>
        <p:spPr>
          <a:xfrm>
            <a:off x="6425686" y="80782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2005</a:t>
            </a:r>
          </a:p>
        </p:txBody>
      </p:sp>
      <p:sp>
        <p:nvSpPr>
          <p:cNvPr id="36" name="TextBox 35">
            <a:extLst>
              <a:ext uri="{FF2B5EF4-FFF2-40B4-BE49-F238E27FC236}">
                <a16:creationId xmlns:a16="http://schemas.microsoft.com/office/drawing/2014/main" id="{A2FFDCFD-14FB-9A05-7DB6-DD5937190CC5}"/>
              </a:ext>
            </a:extLst>
          </p:cNvPr>
          <p:cNvSpPr txBox="1"/>
          <p:nvPr/>
        </p:nvSpPr>
        <p:spPr>
          <a:xfrm>
            <a:off x="4397403"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2002</a:t>
            </a:r>
          </a:p>
        </p:txBody>
      </p:sp>
      <p:sp>
        <p:nvSpPr>
          <p:cNvPr id="39" name="TextBox 38">
            <a:extLst>
              <a:ext uri="{FF2B5EF4-FFF2-40B4-BE49-F238E27FC236}">
                <a16:creationId xmlns:a16="http://schemas.microsoft.com/office/drawing/2014/main" id="{BD6C76F6-EA71-C5CC-DFD3-EC692B004684}"/>
              </a:ext>
            </a:extLst>
          </p:cNvPr>
          <p:cNvSpPr txBox="1"/>
          <p:nvPr/>
        </p:nvSpPr>
        <p:spPr>
          <a:xfrm>
            <a:off x="8418830"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2006</a:t>
            </a:r>
          </a:p>
        </p:txBody>
      </p:sp>
      <p:sp>
        <p:nvSpPr>
          <p:cNvPr id="47" name="TextBox 46">
            <a:extLst>
              <a:ext uri="{FF2B5EF4-FFF2-40B4-BE49-F238E27FC236}">
                <a16:creationId xmlns:a16="http://schemas.microsoft.com/office/drawing/2014/main" id="{80FB075B-98C3-A9B4-08FD-4323249D858D}"/>
              </a:ext>
            </a:extLst>
          </p:cNvPr>
          <p:cNvSpPr txBox="1"/>
          <p:nvPr/>
        </p:nvSpPr>
        <p:spPr>
          <a:xfrm>
            <a:off x="10489628" y="8171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2008</a:t>
            </a:r>
          </a:p>
        </p:txBody>
      </p:sp>
      <p:sp>
        <p:nvSpPr>
          <p:cNvPr id="57" name="TextBox 56">
            <a:extLst>
              <a:ext uri="{FF2B5EF4-FFF2-40B4-BE49-F238E27FC236}">
                <a16:creationId xmlns:a16="http://schemas.microsoft.com/office/drawing/2014/main" id="{2DDD9C5E-67E8-BC7A-4C18-6FC37A01FD96}"/>
              </a:ext>
            </a:extLst>
          </p:cNvPr>
          <p:cNvSpPr txBox="1"/>
          <p:nvPr/>
        </p:nvSpPr>
        <p:spPr>
          <a:xfrm>
            <a:off x="333728"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2009</a:t>
            </a:r>
          </a:p>
        </p:txBody>
      </p:sp>
      <p:sp>
        <p:nvSpPr>
          <p:cNvPr id="60" name="TextBox 59">
            <a:extLst>
              <a:ext uri="{FF2B5EF4-FFF2-40B4-BE49-F238E27FC236}">
                <a16:creationId xmlns:a16="http://schemas.microsoft.com/office/drawing/2014/main" id="{C1256C5F-1E35-0EB1-2AD6-ADE799D994F6}"/>
              </a:ext>
            </a:extLst>
          </p:cNvPr>
          <p:cNvSpPr txBox="1"/>
          <p:nvPr/>
        </p:nvSpPr>
        <p:spPr>
          <a:xfrm>
            <a:off x="2386005" y="208878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2010</a:t>
            </a:r>
          </a:p>
        </p:txBody>
      </p:sp>
      <p:sp>
        <p:nvSpPr>
          <p:cNvPr id="63" name="TextBox 62">
            <a:extLst>
              <a:ext uri="{FF2B5EF4-FFF2-40B4-BE49-F238E27FC236}">
                <a16:creationId xmlns:a16="http://schemas.microsoft.com/office/drawing/2014/main" id="{F24C90BB-03E6-BE3C-6DDF-885A91B862EC}"/>
              </a:ext>
            </a:extLst>
          </p:cNvPr>
          <p:cNvSpPr txBox="1"/>
          <p:nvPr/>
        </p:nvSpPr>
        <p:spPr>
          <a:xfrm>
            <a:off x="4394063" y="207119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2011</a:t>
            </a:r>
          </a:p>
        </p:txBody>
      </p:sp>
      <p:sp>
        <p:nvSpPr>
          <p:cNvPr id="66" name="TextBox 65">
            <a:extLst>
              <a:ext uri="{FF2B5EF4-FFF2-40B4-BE49-F238E27FC236}">
                <a16:creationId xmlns:a16="http://schemas.microsoft.com/office/drawing/2014/main" id="{BAFD8D3B-DA75-819D-8334-A858F192F4AC}"/>
              </a:ext>
            </a:extLst>
          </p:cNvPr>
          <p:cNvSpPr txBox="1"/>
          <p:nvPr/>
        </p:nvSpPr>
        <p:spPr>
          <a:xfrm>
            <a:off x="643676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2012</a:t>
            </a:r>
          </a:p>
        </p:txBody>
      </p:sp>
      <p:sp>
        <p:nvSpPr>
          <p:cNvPr id="69" name="TextBox 68">
            <a:extLst>
              <a:ext uri="{FF2B5EF4-FFF2-40B4-BE49-F238E27FC236}">
                <a16:creationId xmlns:a16="http://schemas.microsoft.com/office/drawing/2014/main" id="{068CE9CE-6708-2AFA-124A-46512C43AF6C}"/>
              </a:ext>
            </a:extLst>
          </p:cNvPr>
          <p:cNvSpPr txBox="1"/>
          <p:nvPr/>
        </p:nvSpPr>
        <p:spPr>
          <a:xfrm>
            <a:off x="845861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2013</a:t>
            </a:r>
          </a:p>
        </p:txBody>
      </p:sp>
      <p:sp>
        <p:nvSpPr>
          <p:cNvPr id="74" name="TextBox 73">
            <a:extLst>
              <a:ext uri="{FF2B5EF4-FFF2-40B4-BE49-F238E27FC236}">
                <a16:creationId xmlns:a16="http://schemas.microsoft.com/office/drawing/2014/main" id="{1BC05843-7318-92F4-8F39-2FD33B03C7ED}"/>
              </a:ext>
            </a:extLst>
          </p:cNvPr>
          <p:cNvSpPr txBox="1"/>
          <p:nvPr/>
        </p:nvSpPr>
        <p:spPr>
          <a:xfrm>
            <a:off x="10459853"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2014</a:t>
            </a:r>
          </a:p>
        </p:txBody>
      </p:sp>
      <p:sp>
        <p:nvSpPr>
          <p:cNvPr id="77" name="TextBox 76">
            <a:extLst>
              <a:ext uri="{FF2B5EF4-FFF2-40B4-BE49-F238E27FC236}">
                <a16:creationId xmlns:a16="http://schemas.microsoft.com/office/drawing/2014/main" id="{68A91EF9-6BE8-0752-5149-BBC13468CEDB}"/>
              </a:ext>
            </a:extLst>
          </p:cNvPr>
          <p:cNvSpPr txBox="1"/>
          <p:nvPr/>
        </p:nvSpPr>
        <p:spPr>
          <a:xfrm>
            <a:off x="324375" y="333147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2015</a:t>
            </a:r>
          </a:p>
        </p:txBody>
      </p:sp>
      <p:sp>
        <p:nvSpPr>
          <p:cNvPr id="98" name="TextBox 97">
            <a:extLst>
              <a:ext uri="{FF2B5EF4-FFF2-40B4-BE49-F238E27FC236}">
                <a16:creationId xmlns:a16="http://schemas.microsoft.com/office/drawing/2014/main" id="{4B73C90A-8D46-5A57-8489-7D69B34F80A9}"/>
              </a:ext>
            </a:extLst>
          </p:cNvPr>
          <p:cNvSpPr txBox="1"/>
          <p:nvPr/>
        </p:nvSpPr>
        <p:spPr>
          <a:xfrm>
            <a:off x="2356346" y="3344836"/>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2016</a:t>
            </a:r>
          </a:p>
        </p:txBody>
      </p:sp>
      <p:sp>
        <p:nvSpPr>
          <p:cNvPr id="99" name="TextBox 98">
            <a:extLst>
              <a:ext uri="{FF2B5EF4-FFF2-40B4-BE49-F238E27FC236}">
                <a16:creationId xmlns:a16="http://schemas.microsoft.com/office/drawing/2014/main" id="{40B5D118-759B-630D-5195-B2C2A69A4893}"/>
              </a:ext>
            </a:extLst>
          </p:cNvPr>
          <p:cNvSpPr txBox="1"/>
          <p:nvPr/>
        </p:nvSpPr>
        <p:spPr>
          <a:xfrm>
            <a:off x="4394063"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2017</a:t>
            </a:r>
          </a:p>
        </p:txBody>
      </p:sp>
      <p:sp>
        <p:nvSpPr>
          <p:cNvPr id="100" name="TextBox 99">
            <a:extLst>
              <a:ext uri="{FF2B5EF4-FFF2-40B4-BE49-F238E27FC236}">
                <a16:creationId xmlns:a16="http://schemas.microsoft.com/office/drawing/2014/main" id="{4ADCD40F-39CF-28F0-87B8-3AF63BC17471}"/>
              </a:ext>
            </a:extLst>
          </p:cNvPr>
          <p:cNvSpPr txBox="1"/>
          <p:nvPr/>
        </p:nvSpPr>
        <p:spPr>
          <a:xfrm>
            <a:off x="6416601" y="334996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2018</a:t>
            </a:r>
          </a:p>
        </p:txBody>
      </p:sp>
      <p:sp>
        <p:nvSpPr>
          <p:cNvPr id="101" name="TextBox 100">
            <a:extLst>
              <a:ext uri="{FF2B5EF4-FFF2-40B4-BE49-F238E27FC236}">
                <a16:creationId xmlns:a16="http://schemas.microsoft.com/office/drawing/2014/main" id="{04F61A2F-DFA8-0B32-9129-4C7DA19B23D9}"/>
              </a:ext>
            </a:extLst>
          </p:cNvPr>
          <p:cNvSpPr txBox="1"/>
          <p:nvPr/>
        </p:nvSpPr>
        <p:spPr>
          <a:xfrm>
            <a:off x="8418830" y="336882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2019</a:t>
            </a:r>
          </a:p>
        </p:txBody>
      </p:sp>
      <p:sp>
        <p:nvSpPr>
          <p:cNvPr id="102" name="TextBox 101">
            <a:extLst>
              <a:ext uri="{FF2B5EF4-FFF2-40B4-BE49-F238E27FC236}">
                <a16:creationId xmlns:a16="http://schemas.microsoft.com/office/drawing/2014/main" id="{B8E3E8AD-C851-E169-0735-EF6F2A0DFDAC}"/>
              </a:ext>
            </a:extLst>
          </p:cNvPr>
          <p:cNvSpPr txBox="1"/>
          <p:nvPr/>
        </p:nvSpPr>
        <p:spPr>
          <a:xfrm>
            <a:off x="10459853"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2020</a:t>
            </a:r>
          </a:p>
        </p:txBody>
      </p:sp>
      <p:sp>
        <p:nvSpPr>
          <p:cNvPr id="41" name="Text Box 116">
            <a:extLst>
              <a:ext uri="{FF2B5EF4-FFF2-40B4-BE49-F238E27FC236}">
                <a16:creationId xmlns:a16="http://schemas.microsoft.com/office/drawing/2014/main" id="{66D75C6F-9EC3-1139-D63D-090FA1218F7C}"/>
              </a:ext>
            </a:extLst>
          </p:cNvPr>
          <p:cNvSpPr txBox="1">
            <a:spLocks noChangeArrowheads="1"/>
          </p:cNvSpPr>
          <p:nvPr/>
        </p:nvSpPr>
        <p:spPr bwMode="auto">
          <a:xfrm>
            <a:off x="0" y="0"/>
            <a:ext cx="121919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fr-FR" sz="2400" b="1" dirty="0" err="1">
                <a:latin typeface="Palatino Linotype" pitchFamily="18" charset="0"/>
              </a:rPr>
              <a:t>Expected</a:t>
            </a:r>
            <a:r>
              <a:rPr lang="fr-FR" sz="2400" b="1" dirty="0">
                <a:latin typeface="Palatino Linotype" pitchFamily="18" charset="0"/>
              </a:rPr>
              <a:t> (</a:t>
            </a:r>
            <a:r>
              <a:rPr lang="fr-FR" sz="2400" b="1" dirty="0" err="1">
                <a:latin typeface="Palatino Linotype" pitchFamily="18" charset="0"/>
              </a:rPr>
              <a:t>dashed</a:t>
            </a:r>
            <a:r>
              <a:rPr lang="fr-FR" sz="2400" b="1" dirty="0">
                <a:latin typeface="Palatino Linotype" pitchFamily="18" charset="0"/>
              </a:rPr>
              <a:t> </a:t>
            </a:r>
            <a:r>
              <a:rPr lang="fr-FR" sz="2400" b="1" dirty="0" err="1">
                <a:latin typeface="Palatino Linotype" pitchFamily="18" charset="0"/>
              </a:rPr>
              <a:t>lines</a:t>
            </a:r>
            <a:r>
              <a:rPr lang="fr-FR" sz="2400" b="1" dirty="0">
                <a:latin typeface="Palatino Linotype" pitchFamily="18" charset="0"/>
              </a:rPr>
              <a:t>) and </a:t>
            </a:r>
            <a:r>
              <a:rPr lang="fr-FR" sz="2400" b="1" dirty="0" err="1">
                <a:latin typeface="Palatino Linotype" pitchFamily="18" charset="0"/>
              </a:rPr>
              <a:t>observed</a:t>
            </a:r>
            <a:r>
              <a:rPr lang="fr-FR" sz="2400" b="1" dirty="0">
                <a:latin typeface="Palatino Linotype" pitchFamily="18" charset="0"/>
              </a:rPr>
              <a:t> (full </a:t>
            </a:r>
            <a:r>
              <a:rPr lang="fr-FR" sz="2400" b="1" dirty="0" err="1">
                <a:latin typeface="Palatino Linotype" pitchFamily="18" charset="0"/>
              </a:rPr>
              <a:t>lines</a:t>
            </a:r>
            <a:r>
              <a:rPr lang="fr-FR" sz="2400" b="1" dirty="0">
                <a:latin typeface="Palatino Linotype" pitchFamily="18" charset="0"/>
              </a:rPr>
              <a:t>) proportions-at-</a:t>
            </a:r>
            <a:r>
              <a:rPr lang="fr-FR" sz="2400" b="1" dirty="0" err="1">
                <a:latin typeface="Palatino Linotype" pitchFamily="18" charset="0"/>
              </a:rPr>
              <a:t>age</a:t>
            </a:r>
            <a:r>
              <a:rPr lang="fr-FR" sz="2400" b="1" dirty="0">
                <a:latin typeface="Palatino Linotype" pitchFamily="18" charset="0"/>
              </a:rPr>
              <a:t> for the SRZ </a:t>
            </a:r>
            <a:r>
              <a:rPr lang="fr-FR" sz="2400" b="1" dirty="0" err="1">
                <a:latin typeface="Palatino Linotype" pitchFamily="18" charset="0"/>
              </a:rPr>
              <a:t>fleet</a:t>
            </a:r>
            <a:endParaRPr lang="fr-FR" sz="2400" b="1" dirty="0">
              <a:latin typeface="Palatino Linotype" pitchFamily="18" charset="0"/>
            </a:endParaRPr>
          </a:p>
        </p:txBody>
      </p:sp>
      <p:sp>
        <p:nvSpPr>
          <p:cNvPr id="2" name="Rectangle 1">
            <a:extLst>
              <a:ext uri="{FF2B5EF4-FFF2-40B4-BE49-F238E27FC236}">
                <a16:creationId xmlns:a16="http://schemas.microsoft.com/office/drawing/2014/main" id="{EE3346DB-2506-9E1F-1228-3E9CD250BC62}"/>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8BE3E5A0-B1BD-CFD6-2C13-A3EF91EFD3A0}"/>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7932913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71FC3DF-D5CB-53F1-53D4-9F4E21BE4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22718" y="774491"/>
            <a:ext cx="2115464" cy="1496187"/>
          </a:xfrm>
          <a:prstGeom prst="rect">
            <a:avLst/>
          </a:prstGeom>
        </p:spPr>
      </p:pic>
      <p:pic>
        <p:nvPicPr>
          <p:cNvPr id="41" name="Picture 40">
            <a:extLst>
              <a:ext uri="{FF2B5EF4-FFF2-40B4-BE49-F238E27FC236}">
                <a16:creationId xmlns:a16="http://schemas.microsoft.com/office/drawing/2014/main" id="{5E7E9213-15CC-0E92-5DC8-0F77D4F3C0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2718" y="2049349"/>
            <a:ext cx="2115464" cy="1496187"/>
          </a:xfrm>
          <a:prstGeom prst="rect">
            <a:avLst/>
          </a:prstGeom>
        </p:spPr>
      </p:pic>
      <p:pic>
        <p:nvPicPr>
          <p:cNvPr id="58" name="Picture 57">
            <a:extLst>
              <a:ext uri="{FF2B5EF4-FFF2-40B4-BE49-F238E27FC236}">
                <a16:creationId xmlns:a16="http://schemas.microsoft.com/office/drawing/2014/main" id="{107542EA-B9FD-D2DB-71CA-ECA1F901D9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07352" y="3312342"/>
            <a:ext cx="2115464" cy="1496187"/>
          </a:xfrm>
          <a:prstGeom prst="rect">
            <a:avLst/>
          </a:prstGeom>
        </p:spPr>
      </p:pic>
      <p:pic>
        <p:nvPicPr>
          <p:cNvPr id="18" name="Picture 17">
            <a:extLst>
              <a:ext uri="{FF2B5EF4-FFF2-40B4-BE49-F238E27FC236}">
                <a16:creationId xmlns:a16="http://schemas.microsoft.com/office/drawing/2014/main" id="{401C9E10-D0CE-5168-F083-46563216DF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95043" y="783915"/>
            <a:ext cx="2115464" cy="1496187"/>
          </a:xfrm>
          <a:prstGeom prst="rect">
            <a:avLst/>
          </a:prstGeom>
        </p:spPr>
      </p:pic>
      <p:pic>
        <p:nvPicPr>
          <p:cNvPr id="37" name="Picture 36">
            <a:extLst>
              <a:ext uri="{FF2B5EF4-FFF2-40B4-BE49-F238E27FC236}">
                <a16:creationId xmlns:a16="http://schemas.microsoft.com/office/drawing/2014/main" id="{FFEB90E3-968A-5C71-6387-374B37DF1F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90270" y="2039925"/>
            <a:ext cx="2115464" cy="1496187"/>
          </a:xfrm>
          <a:prstGeom prst="rect">
            <a:avLst/>
          </a:prstGeom>
        </p:spPr>
      </p:pic>
      <p:pic>
        <p:nvPicPr>
          <p:cNvPr id="55" name="Picture 54">
            <a:extLst>
              <a:ext uri="{FF2B5EF4-FFF2-40B4-BE49-F238E27FC236}">
                <a16:creationId xmlns:a16="http://schemas.microsoft.com/office/drawing/2014/main" id="{DD4EDF1E-AB74-DB1D-38E0-286C2A74138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76174" y="3325071"/>
            <a:ext cx="2115464" cy="1496187"/>
          </a:xfrm>
          <a:prstGeom prst="rect">
            <a:avLst/>
          </a:prstGeom>
        </p:spPr>
      </p:pic>
      <p:pic>
        <p:nvPicPr>
          <p:cNvPr id="80" name="Picture 79">
            <a:extLst>
              <a:ext uri="{FF2B5EF4-FFF2-40B4-BE49-F238E27FC236}">
                <a16:creationId xmlns:a16="http://schemas.microsoft.com/office/drawing/2014/main" id="{5134518D-991A-4A94-B689-FD5FE07AB7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22037" y="4571969"/>
            <a:ext cx="2115464" cy="1496187"/>
          </a:xfrm>
          <a:prstGeom prst="rect">
            <a:avLst/>
          </a:prstGeom>
        </p:spPr>
      </p:pic>
      <p:pic>
        <p:nvPicPr>
          <p:cNvPr id="15" name="Picture 14">
            <a:extLst>
              <a:ext uri="{FF2B5EF4-FFF2-40B4-BE49-F238E27FC236}">
                <a16:creationId xmlns:a16="http://schemas.microsoft.com/office/drawing/2014/main" id="{476DA5B7-07ED-B893-28F4-7967AA42F02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71318" y="779064"/>
            <a:ext cx="2115464" cy="1496187"/>
          </a:xfrm>
          <a:prstGeom prst="rect">
            <a:avLst/>
          </a:prstGeom>
        </p:spPr>
      </p:pic>
      <p:pic>
        <p:nvPicPr>
          <p:cNvPr id="34" name="Picture 33">
            <a:extLst>
              <a:ext uri="{FF2B5EF4-FFF2-40B4-BE49-F238E27FC236}">
                <a16:creationId xmlns:a16="http://schemas.microsoft.com/office/drawing/2014/main" id="{932093E4-028C-1BD3-95AC-777EA10AF6D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66550" y="2044497"/>
            <a:ext cx="2115464" cy="1496187"/>
          </a:xfrm>
          <a:prstGeom prst="rect">
            <a:avLst/>
          </a:prstGeom>
        </p:spPr>
      </p:pic>
      <p:pic>
        <p:nvPicPr>
          <p:cNvPr id="52" name="Picture 51">
            <a:extLst>
              <a:ext uri="{FF2B5EF4-FFF2-40B4-BE49-F238E27FC236}">
                <a16:creationId xmlns:a16="http://schemas.microsoft.com/office/drawing/2014/main" id="{3F1214A5-2FE0-1712-4BB7-6B1501D0C0A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48716" y="3312343"/>
            <a:ext cx="2115464" cy="1496187"/>
          </a:xfrm>
          <a:prstGeom prst="rect">
            <a:avLst/>
          </a:prstGeom>
        </p:spPr>
      </p:pic>
      <p:pic>
        <p:nvPicPr>
          <p:cNvPr id="78" name="Picture 77">
            <a:extLst>
              <a:ext uri="{FF2B5EF4-FFF2-40B4-BE49-F238E27FC236}">
                <a16:creationId xmlns:a16="http://schemas.microsoft.com/office/drawing/2014/main" id="{D9B8AED7-9557-0D97-648D-20F807B4353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89160" y="4563502"/>
            <a:ext cx="2115464" cy="1496187"/>
          </a:xfrm>
          <a:prstGeom prst="rect">
            <a:avLst/>
          </a:prstGeom>
        </p:spPr>
      </p:pic>
      <p:pic>
        <p:nvPicPr>
          <p:cNvPr id="11" name="Picture 10">
            <a:extLst>
              <a:ext uri="{FF2B5EF4-FFF2-40B4-BE49-F238E27FC236}">
                <a16:creationId xmlns:a16="http://schemas.microsoft.com/office/drawing/2014/main" id="{03E08111-FC08-2060-C2D9-DFFC0A685EF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45718" y="788766"/>
            <a:ext cx="2115464" cy="1496187"/>
          </a:xfrm>
          <a:prstGeom prst="rect">
            <a:avLst/>
          </a:prstGeom>
        </p:spPr>
      </p:pic>
      <p:pic>
        <p:nvPicPr>
          <p:cNvPr id="31" name="Picture 30">
            <a:extLst>
              <a:ext uri="{FF2B5EF4-FFF2-40B4-BE49-F238E27FC236}">
                <a16:creationId xmlns:a16="http://schemas.microsoft.com/office/drawing/2014/main" id="{4FFECF3D-167F-7525-348B-C6F6B4047EF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49468" y="2044498"/>
            <a:ext cx="2115464" cy="1496187"/>
          </a:xfrm>
          <a:prstGeom prst="rect">
            <a:avLst/>
          </a:prstGeom>
        </p:spPr>
      </p:pic>
      <p:pic>
        <p:nvPicPr>
          <p:cNvPr id="50" name="Picture 49">
            <a:extLst>
              <a:ext uri="{FF2B5EF4-FFF2-40B4-BE49-F238E27FC236}">
                <a16:creationId xmlns:a16="http://schemas.microsoft.com/office/drawing/2014/main" id="{87C43BF3-F3D8-E64E-1370-519B0714E36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15839" y="3325072"/>
            <a:ext cx="2115464" cy="1496187"/>
          </a:xfrm>
          <a:prstGeom prst="rect">
            <a:avLst/>
          </a:prstGeom>
        </p:spPr>
      </p:pic>
      <p:pic>
        <p:nvPicPr>
          <p:cNvPr id="75" name="Picture 74">
            <a:extLst>
              <a:ext uri="{FF2B5EF4-FFF2-40B4-BE49-F238E27FC236}">
                <a16:creationId xmlns:a16="http://schemas.microsoft.com/office/drawing/2014/main" id="{D425269B-2AD4-D428-EBF2-E6253946C29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60903" y="4563527"/>
            <a:ext cx="2115464" cy="1496187"/>
          </a:xfrm>
          <a:prstGeom prst="rect">
            <a:avLst/>
          </a:prstGeom>
        </p:spPr>
      </p:pic>
      <p:pic>
        <p:nvPicPr>
          <p:cNvPr id="6" name="Picture 5">
            <a:extLst>
              <a:ext uri="{FF2B5EF4-FFF2-40B4-BE49-F238E27FC236}">
                <a16:creationId xmlns:a16="http://schemas.microsoft.com/office/drawing/2014/main" id="{6B6D6542-3641-11EC-A314-B17A426AAF2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030516" y="788767"/>
            <a:ext cx="2115464" cy="1496187"/>
          </a:xfrm>
          <a:prstGeom prst="rect">
            <a:avLst/>
          </a:prstGeom>
        </p:spPr>
      </p:pic>
      <p:pic>
        <p:nvPicPr>
          <p:cNvPr id="28" name="Picture 27">
            <a:extLst>
              <a:ext uri="{FF2B5EF4-FFF2-40B4-BE49-F238E27FC236}">
                <a16:creationId xmlns:a16="http://schemas.microsoft.com/office/drawing/2014/main" id="{06BD1BB6-7607-E205-5F1D-EB688D11F3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028668" y="2052965"/>
            <a:ext cx="2115464" cy="1496187"/>
          </a:xfrm>
          <a:prstGeom prst="rect">
            <a:avLst/>
          </a:prstGeom>
        </p:spPr>
      </p:pic>
      <p:pic>
        <p:nvPicPr>
          <p:cNvPr id="48" name="Picture 47">
            <a:extLst>
              <a:ext uri="{FF2B5EF4-FFF2-40B4-BE49-F238E27FC236}">
                <a16:creationId xmlns:a16="http://schemas.microsoft.com/office/drawing/2014/main" id="{B21EBD8A-F4EB-313A-7717-44CBC8CDAF7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010425" y="3320515"/>
            <a:ext cx="2115464" cy="1496187"/>
          </a:xfrm>
          <a:prstGeom prst="rect">
            <a:avLst/>
          </a:prstGeom>
        </p:spPr>
      </p:pic>
      <p:pic>
        <p:nvPicPr>
          <p:cNvPr id="72" name="Picture 71">
            <a:extLst>
              <a:ext uri="{FF2B5EF4-FFF2-40B4-BE49-F238E27FC236}">
                <a16:creationId xmlns:a16="http://schemas.microsoft.com/office/drawing/2014/main" id="{FFEF57B7-DD90-0873-7013-872DFE1579C2}"/>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034725" y="4571970"/>
            <a:ext cx="2115464" cy="1496187"/>
          </a:xfrm>
          <a:prstGeom prst="rect">
            <a:avLst/>
          </a:prstGeom>
        </p:spPr>
      </p:pic>
      <p:pic>
        <p:nvPicPr>
          <p:cNvPr id="3" name="Picture 2">
            <a:extLst>
              <a:ext uri="{FF2B5EF4-FFF2-40B4-BE49-F238E27FC236}">
                <a16:creationId xmlns:a16="http://schemas.microsoft.com/office/drawing/2014/main" id="{4057314B-99A5-6AE4-252A-34F992ACF53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607" y="774492"/>
            <a:ext cx="2115464" cy="1496187"/>
          </a:xfrm>
          <a:prstGeom prst="rect">
            <a:avLst/>
          </a:prstGeom>
        </p:spPr>
      </p:pic>
      <p:pic>
        <p:nvPicPr>
          <p:cNvPr id="25" name="Picture 24">
            <a:extLst>
              <a:ext uri="{FF2B5EF4-FFF2-40B4-BE49-F238E27FC236}">
                <a16:creationId xmlns:a16="http://schemas.microsoft.com/office/drawing/2014/main" id="{3EDB6D44-FB83-CCF3-4209-1835E7284B0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916" y="2054201"/>
            <a:ext cx="2115464" cy="1496187"/>
          </a:xfrm>
          <a:prstGeom prst="rect">
            <a:avLst/>
          </a:prstGeom>
        </p:spPr>
      </p:pic>
      <p:pic>
        <p:nvPicPr>
          <p:cNvPr id="43" name="Picture 42">
            <a:extLst>
              <a:ext uri="{FF2B5EF4-FFF2-40B4-BE49-F238E27FC236}">
                <a16:creationId xmlns:a16="http://schemas.microsoft.com/office/drawing/2014/main" id="{C7099DDC-D206-AF52-1B24-3A5187D092FA}"/>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607" y="3315958"/>
            <a:ext cx="2115464" cy="1496187"/>
          </a:xfrm>
          <a:prstGeom prst="rect">
            <a:avLst/>
          </a:prstGeom>
        </p:spPr>
      </p:pic>
      <p:pic>
        <p:nvPicPr>
          <p:cNvPr id="64" name="Picture 63">
            <a:extLst>
              <a:ext uri="{FF2B5EF4-FFF2-40B4-BE49-F238E27FC236}">
                <a16:creationId xmlns:a16="http://schemas.microsoft.com/office/drawing/2014/main" id="{A6B4E52F-ACBD-2E80-08FB-A1D0D84DC6FD}"/>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607" y="4571970"/>
            <a:ext cx="2115464" cy="1496187"/>
          </a:xfrm>
          <a:prstGeom prst="rect">
            <a:avLst/>
          </a:prstGeom>
        </p:spPr>
      </p:pic>
      <p:sp>
        <p:nvSpPr>
          <p:cNvPr id="71" name="TextBox 70">
            <a:extLst>
              <a:ext uri="{FF2B5EF4-FFF2-40B4-BE49-F238E27FC236}">
                <a16:creationId xmlns:a16="http://schemas.microsoft.com/office/drawing/2014/main" id="{85A9292D-38A5-CA0F-D859-0805BBF6BDBD}"/>
              </a:ext>
            </a:extLst>
          </p:cNvPr>
          <p:cNvSpPr txBox="1"/>
          <p:nvPr/>
        </p:nvSpPr>
        <p:spPr>
          <a:xfrm>
            <a:off x="8423715" y="460222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2020</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extBox 9">
            <a:extLst>
              <a:ext uri="{FF2B5EF4-FFF2-40B4-BE49-F238E27FC236}">
                <a16:creationId xmlns:a16="http://schemas.microsoft.com/office/drawing/2014/main" id="{44177EAA-E701-8DE5-C109-4FD223D0C09A}"/>
              </a:ext>
            </a:extLst>
          </p:cNvPr>
          <p:cNvSpPr txBox="1"/>
          <p:nvPr/>
        </p:nvSpPr>
        <p:spPr>
          <a:xfrm>
            <a:off x="341146"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1998</a:t>
            </a:r>
          </a:p>
        </p:txBody>
      </p:sp>
      <p:sp>
        <p:nvSpPr>
          <p:cNvPr id="30" name="TextBox 29">
            <a:extLst>
              <a:ext uri="{FF2B5EF4-FFF2-40B4-BE49-F238E27FC236}">
                <a16:creationId xmlns:a16="http://schemas.microsoft.com/office/drawing/2014/main" id="{D00C03CD-477B-8238-18FB-12CD2E10CCEA}"/>
              </a:ext>
            </a:extLst>
          </p:cNvPr>
          <p:cNvSpPr txBox="1"/>
          <p:nvPr/>
        </p:nvSpPr>
        <p:spPr>
          <a:xfrm>
            <a:off x="2373117" y="81010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1999</a:t>
            </a:r>
          </a:p>
        </p:txBody>
      </p:sp>
      <p:sp>
        <p:nvSpPr>
          <p:cNvPr id="33" name="TextBox 32">
            <a:extLst>
              <a:ext uri="{FF2B5EF4-FFF2-40B4-BE49-F238E27FC236}">
                <a16:creationId xmlns:a16="http://schemas.microsoft.com/office/drawing/2014/main" id="{F76C8618-0FE0-0D52-6004-897E2C34ECFC}"/>
              </a:ext>
            </a:extLst>
          </p:cNvPr>
          <p:cNvSpPr txBox="1"/>
          <p:nvPr/>
        </p:nvSpPr>
        <p:spPr>
          <a:xfrm>
            <a:off x="6425686" y="80782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2001</a:t>
            </a:r>
          </a:p>
        </p:txBody>
      </p:sp>
      <p:sp>
        <p:nvSpPr>
          <p:cNvPr id="36" name="TextBox 35">
            <a:extLst>
              <a:ext uri="{FF2B5EF4-FFF2-40B4-BE49-F238E27FC236}">
                <a16:creationId xmlns:a16="http://schemas.microsoft.com/office/drawing/2014/main" id="{A2FFDCFD-14FB-9A05-7DB6-DD5937190CC5}"/>
              </a:ext>
            </a:extLst>
          </p:cNvPr>
          <p:cNvSpPr txBox="1"/>
          <p:nvPr/>
        </p:nvSpPr>
        <p:spPr>
          <a:xfrm>
            <a:off x="4397403"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2000</a:t>
            </a:r>
          </a:p>
        </p:txBody>
      </p:sp>
      <p:sp>
        <p:nvSpPr>
          <p:cNvPr id="39" name="TextBox 38">
            <a:extLst>
              <a:ext uri="{FF2B5EF4-FFF2-40B4-BE49-F238E27FC236}">
                <a16:creationId xmlns:a16="http://schemas.microsoft.com/office/drawing/2014/main" id="{BD6C76F6-EA71-C5CC-DFD3-EC692B004684}"/>
              </a:ext>
            </a:extLst>
          </p:cNvPr>
          <p:cNvSpPr txBox="1"/>
          <p:nvPr/>
        </p:nvSpPr>
        <p:spPr>
          <a:xfrm>
            <a:off x="8418830" y="80391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2002</a:t>
            </a:r>
          </a:p>
        </p:txBody>
      </p:sp>
      <p:sp>
        <p:nvSpPr>
          <p:cNvPr id="47" name="TextBox 46">
            <a:extLst>
              <a:ext uri="{FF2B5EF4-FFF2-40B4-BE49-F238E27FC236}">
                <a16:creationId xmlns:a16="http://schemas.microsoft.com/office/drawing/2014/main" id="{80FB075B-98C3-A9B4-08FD-4323249D858D}"/>
              </a:ext>
            </a:extLst>
          </p:cNvPr>
          <p:cNvSpPr txBox="1"/>
          <p:nvPr/>
        </p:nvSpPr>
        <p:spPr>
          <a:xfrm>
            <a:off x="10489628" y="8171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2003</a:t>
            </a:r>
          </a:p>
        </p:txBody>
      </p:sp>
      <p:sp>
        <p:nvSpPr>
          <p:cNvPr id="57" name="TextBox 56">
            <a:extLst>
              <a:ext uri="{FF2B5EF4-FFF2-40B4-BE49-F238E27FC236}">
                <a16:creationId xmlns:a16="http://schemas.microsoft.com/office/drawing/2014/main" id="{2DDD9C5E-67E8-BC7A-4C18-6FC37A01FD96}"/>
              </a:ext>
            </a:extLst>
          </p:cNvPr>
          <p:cNvSpPr txBox="1"/>
          <p:nvPr/>
        </p:nvSpPr>
        <p:spPr>
          <a:xfrm>
            <a:off x="333728"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2004</a:t>
            </a:r>
          </a:p>
        </p:txBody>
      </p:sp>
      <p:sp>
        <p:nvSpPr>
          <p:cNvPr id="60" name="TextBox 59">
            <a:extLst>
              <a:ext uri="{FF2B5EF4-FFF2-40B4-BE49-F238E27FC236}">
                <a16:creationId xmlns:a16="http://schemas.microsoft.com/office/drawing/2014/main" id="{C1256C5F-1E35-0EB1-2AD6-ADE799D994F6}"/>
              </a:ext>
            </a:extLst>
          </p:cNvPr>
          <p:cNvSpPr txBox="1"/>
          <p:nvPr/>
        </p:nvSpPr>
        <p:spPr>
          <a:xfrm>
            <a:off x="2386005" y="208878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2005</a:t>
            </a:r>
          </a:p>
        </p:txBody>
      </p:sp>
      <p:sp>
        <p:nvSpPr>
          <p:cNvPr id="63" name="TextBox 62">
            <a:extLst>
              <a:ext uri="{FF2B5EF4-FFF2-40B4-BE49-F238E27FC236}">
                <a16:creationId xmlns:a16="http://schemas.microsoft.com/office/drawing/2014/main" id="{F24C90BB-03E6-BE3C-6DDF-885A91B862EC}"/>
              </a:ext>
            </a:extLst>
          </p:cNvPr>
          <p:cNvSpPr txBox="1"/>
          <p:nvPr/>
        </p:nvSpPr>
        <p:spPr>
          <a:xfrm>
            <a:off x="4394063" y="207119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2006</a:t>
            </a:r>
          </a:p>
        </p:txBody>
      </p:sp>
      <p:sp>
        <p:nvSpPr>
          <p:cNvPr id="66" name="TextBox 65">
            <a:extLst>
              <a:ext uri="{FF2B5EF4-FFF2-40B4-BE49-F238E27FC236}">
                <a16:creationId xmlns:a16="http://schemas.microsoft.com/office/drawing/2014/main" id="{BAFD8D3B-DA75-819D-8334-A858F192F4AC}"/>
              </a:ext>
            </a:extLst>
          </p:cNvPr>
          <p:cNvSpPr txBox="1"/>
          <p:nvPr/>
        </p:nvSpPr>
        <p:spPr>
          <a:xfrm>
            <a:off x="643676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2007</a:t>
            </a:r>
          </a:p>
        </p:txBody>
      </p:sp>
      <p:sp>
        <p:nvSpPr>
          <p:cNvPr id="69" name="TextBox 68">
            <a:extLst>
              <a:ext uri="{FF2B5EF4-FFF2-40B4-BE49-F238E27FC236}">
                <a16:creationId xmlns:a16="http://schemas.microsoft.com/office/drawing/2014/main" id="{068CE9CE-6708-2AFA-124A-46512C43AF6C}"/>
              </a:ext>
            </a:extLst>
          </p:cNvPr>
          <p:cNvSpPr txBox="1"/>
          <p:nvPr/>
        </p:nvSpPr>
        <p:spPr>
          <a:xfrm>
            <a:off x="8458613" y="208678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2008</a:t>
            </a:r>
          </a:p>
        </p:txBody>
      </p:sp>
      <p:sp>
        <p:nvSpPr>
          <p:cNvPr id="74" name="TextBox 73">
            <a:extLst>
              <a:ext uri="{FF2B5EF4-FFF2-40B4-BE49-F238E27FC236}">
                <a16:creationId xmlns:a16="http://schemas.microsoft.com/office/drawing/2014/main" id="{1BC05843-7318-92F4-8F39-2FD33B03C7ED}"/>
              </a:ext>
            </a:extLst>
          </p:cNvPr>
          <p:cNvSpPr txBox="1"/>
          <p:nvPr/>
        </p:nvSpPr>
        <p:spPr>
          <a:xfrm>
            <a:off x="10459853" y="2068479"/>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2009</a:t>
            </a:r>
          </a:p>
        </p:txBody>
      </p:sp>
      <p:sp>
        <p:nvSpPr>
          <p:cNvPr id="77" name="TextBox 76">
            <a:extLst>
              <a:ext uri="{FF2B5EF4-FFF2-40B4-BE49-F238E27FC236}">
                <a16:creationId xmlns:a16="http://schemas.microsoft.com/office/drawing/2014/main" id="{68A91EF9-6BE8-0752-5149-BBC13468CEDB}"/>
              </a:ext>
            </a:extLst>
          </p:cNvPr>
          <p:cNvSpPr txBox="1"/>
          <p:nvPr/>
        </p:nvSpPr>
        <p:spPr>
          <a:xfrm>
            <a:off x="324375" y="333147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2010</a:t>
            </a:r>
          </a:p>
        </p:txBody>
      </p:sp>
      <p:sp>
        <p:nvSpPr>
          <p:cNvPr id="98" name="TextBox 97">
            <a:extLst>
              <a:ext uri="{FF2B5EF4-FFF2-40B4-BE49-F238E27FC236}">
                <a16:creationId xmlns:a16="http://schemas.microsoft.com/office/drawing/2014/main" id="{4B73C90A-8D46-5A57-8489-7D69B34F80A9}"/>
              </a:ext>
            </a:extLst>
          </p:cNvPr>
          <p:cNvSpPr txBox="1"/>
          <p:nvPr/>
        </p:nvSpPr>
        <p:spPr>
          <a:xfrm>
            <a:off x="2356346" y="3344836"/>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2011</a:t>
            </a:r>
          </a:p>
        </p:txBody>
      </p:sp>
      <p:sp>
        <p:nvSpPr>
          <p:cNvPr id="99" name="TextBox 98">
            <a:extLst>
              <a:ext uri="{FF2B5EF4-FFF2-40B4-BE49-F238E27FC236}">
                <a16:creationId xmlns:a16="http://schemas.microsoft.com/office/drawing/2014/main" id="{40B5D118-759B-630D-5195-B2C2A69A4893}"/>
              </a:ext>
            </a:extLst>
          </p:cNvPr>
          <p:cNvSpPr txBox="1"/>
          <p:nvPr/>
        </p:nvSpPr>
        <p:spPr>
          <a:xfrm>
            <a:off x="4393810"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2012</a:t>
            </a:r>
          </a:p>
        </p:txBody>
      </p:sp>
      <p:sp>
        <p:nvSpPr>
          <p:cNvPr id="100" name="TextBox 99">
            <a:extLst>
              <a:ext uri="{FF2B5EF4-FFF2-40B4-BE49-F238E27FC236}">
                <a16:creationId xmlns:a16="http://schemas.microsoft.com/office/drawing/2014/main" id="{4ADCD40F-39CF-28F0-87B8-3AF63BC17471}"/>
              </a:ext>
            </a:extLst>
          </p:cNvPr>
          <p:cNvSpPr txBox="1"/>
          <p:nvPr/>
        </p:nvSpPr>
        <p:spPr>
          <a:xfrm>
            <a:off x="6416601" y="334996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2013</a:t>
            </a:r>
          </a:p>
        </p:txBody>
      </p:sp>
      <p:sp>
        <p:nvSpPr>
          <p:cNvPr id="101" name="TextBox 100">
            <a:extLst>
              <a:ext uri="{FF2B5EF4-FFF2-40B4-BE49-F238E27FC236}">
                <a16:creationId xmlns:a16="http://schemas.microsoft.com/office/drawing/2014/main" id="{04F61A2F-DFA8-0B32-9129-4C7DA19B23D9}"/>
              </a:ext>
            </a:extLst>
          </p:cNvPr>
          <p:cNvSpPr txBox="1"/>
          <p:nvPr/>
        </p:nvSpPr>
        <p:spPr>
          <a:xfrm>
            <a:off x="8418830" y="336882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2014</a:t>
            </a:r>
          </a:p>
        </p:txBody>
      </p:sp>
      <p:sp>
        <p:nvSpPr>
          <p:cNvPr id="102" name="TextBox 101">
            <a:extLst>
              <a:ext uri="{FF2B5EF4-FFF2-40B4-BE49-F238E27FC236}">
                <a16:creationId xmlns:a16="http://schemas.microsoft.com/office/drawing/2014/main" id="{B8E3E8AD-C851-E169-0735-EF6F2A0DFDAC}"/>
              </a:ext>
            </a:extLst>
          </p:cNvPr>
          <p:cNvSpPr txBox="1"/>
          <p:nvPr/>
        </p:nvSpPr>
        <p:spPr>
          <a:xfrm>
            <a:off x="10459853" y="33519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2015</a:t>
            </a:r>
          </a:p>
        </p:txBody>
      </p:sp>
      <p:sp>
        <p:nvSpPr>
          <p:cNvPr id="103" name="TextBox 102">
            <a:extLst>
              <a:ext uri="{FF2B5EF4-FFF2-40B4-BE49-F238E27FC236}">
                <a16:creationId xmlns:a16="http://schemas.microsoft.com/office/drawing/2014/main" id="{F10FBF87-E285-6A2E-662F-241DB61F4661}"/>
              </a:ext>
            </a:extLst>
          </p:cNvPr>
          <p:cNvSpPr txBox="1"/>
          <p:nvPr/>
        </p:nvSpPr>
        <p:spPr>
          <a:xfrm>
            <a:off x="322079" y="460869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2016</a:t>
            </a:r>
          </a:p>
        </p:txBody>
      </p:sp>
      <p:sp>
        <p:nvSpPr>
          <p:cNvPr id="104" name="TextBox 103">
            <a:extLst>
              <a:ext uri="{FF2B5EF4-FFF2-40B4-BE49-F238E27FC236}">
                <a16:creationId xmlns:a16="http://schemas.microsoft.com/office/drawing/2014/main" id="{027B1E47-7605-35DF-21FC-2A912C1F0745}"/>
              </a:ext>
            </a:extLst>
          </p:cNvPr>
          <p:cNvSpPr txBox="1"/>
          <p:nvPr/>
        </p:nvSpPr>
        <p:spPr>
          <a:xfrm>
            <a:off x="2367882" y="4600885"/>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2017</a:t>
            </a:r>
          </a:p>
        </p:txBody>
      </p:sp>
      <p:sp>
        <p:nvSpPr>
          <p:cNvPr id="61" name="TextBox 60">
            <a:extLst>
              <a:ext uri="{FF2B5EF4-FFF2-40B4-BE49-F238E27FC236}">
                <a16:creationId xmlns:a16="http://schemas.microsoft.com/office/drawing/2014/main" id="{5D96B948-1A1E-4B61-5FC1-68F188D5426A}"/>
              </a:ext>
            </a:extLst>
          </p:cNvPr>
          <p:cNvSpPr txBox="1"/>
          <p:nvPr/>
        </p:nvSpPr>
        <p:spPr>
          <a:xfrm>
            <a:off x="4394064" y="461000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2018</a:t>
            </a:r>
          </a:p>
        </p:txBody>
      </p:sp>
      <p:sp>
        <p:nvSpPr>
          <p:cNvPr id="67" name="TextBox 66">
            <a:extLst>
              <a:ext uri="{FF2B5EF4-FFF2-40B4-BE49-F238E27FC236}">
                <a16:creationId xmlns:a16="http://schemas.microsoft.com/office/drawing/2014/main" id="{9EA15CEF-918B-F58E-A3C7-F8688A25A8AC}"/>
              </a:ext>
            </a:extLst>
          </p:cNvPr>
          <p:cNvSpPr txBox="1"/>
          <p:nvPr/>
        </p:nvSpPr>
        <p:spPr>
          <a:xfrm>
            <a:off x="6411001" y="460670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2019</a:t>
            </a:r>
          </a:p>
        </p:txBody>
      </p:sp>
      <p:sp>
        <p:nvSpPr>
          <p:cNvPr id="62" name="Text Box 116">
            <a:extLst>
              <a:ext uri="{FF2B5EF4-FFF2-40B4-BE49-F238E27FC236}">
                <a16:creationId xmlns:a16="http://schemas.microsoft.com/office/drawing/2014/main" id="{55631DDD-98BB-5CD2-D8C6-892C9EB5F33B}"/>
              </a:ext>
            </a:extLst>
          </p:cNvPr>
          <p:cNvSpPr txBox="1">
            <a:spLocks noChangeArrowheads="1"/>
          </p:cNvSpPr>
          <p:nvPr/>
        </p:nvSpPr>
        <p:spPr bwMode="auto">
          <a:xfrm>
            <a:off x="0" y="0"/>
            <a:ext cx="121919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fr-FR" sz="2400" b="1" dirty="0" err="1">
                <a:latin typeface="Palatino Linotype" pitchFamily="18" charset="0"/>
              </a:rPr>
              <a:t>Expected</a:t>
            </a:r>
            <a:r>
              <a:rPr lang="fr-FR" sz="2400" b="1" dirty="0">
                <a:latin typeface="Palatino Linotype" pitchFamily="18" charset="0"/>
              </a:rPr>
              <a:t> (</a:t>
            </a:r>
            <a:r>
              <a:rPr lang="fr-FR" sz="2400" b="1" dirty="0" err="1">
                <a:latin typeface="Palatino Linotype" pitchFamily="18" charset="0"/>
              </a:rPr>
              <a:t>dashed</a:t>
            </a:r>
            <a:r>
              <a:rPr lang="fr-FR" sz="2400" b="1" dirty="0">
                <a:latin typeface="Palatino Linotype" pitchFamily="18" charset="0"/>
              </a:rPr>
              <a:t> </a:t>
            </a:r>
            <a:r>
              <a:rPr lang="fr-FR" sz="2400" b="1" dirty="0" err="1">
                <a:latin typeface="Palatino Linotype" pitchFamily="18" charset="0"/>
              </a:rPr>
              <a:t>lines</a:t>
            </a:r>
            <a:r>
              <a:rPr lang="fr-FR" sz="2400" b="1" dirty="0">
                <a:latin typeface="Palatino Linotype" pitchFamily="18" charset="0"/>
              </a:rPr>
              <a:t>) and </a:t>
            </a:r>
            <a:r>
              <a:rPr lang="fr-FR" sz="2400" b="1" dirty="0" err="1">
                <a:latin typeface="Palatino Linotype" pitchFamily="18" charset="0"/>
              </a:rPr>
              <a:t>observed</a:t>
            </a:r>
            <a:r>
              <a:rPr lang="fr-FR" sz="2400" b="1" dirty="0">
                <a:latin typeface="Palatino Linotype" pitchFamily="18" charset="0"/>
              </a:rPr>
              <a:t> (full </a:t>
            </a:r>
            <a:r>
              <a:rPr lang="fr-FR" sz="2400" b="1" dirty="0" err="1">
                <a:latin typeface="Palatino Linotype" pitchFamily="18" charset="0"/>
              </a:rPr>
              <a:t>lines</a:t>
            </a:r>
            <a:r>
              <a:rPr lang="fr-FR" sz="2400" b="1" dirty="0">
                <a:latin typeface="Palatino Linotype" pitchFamily="18" charset="0"/>
              </a:rPr>
              <a:t>) proportions-at-</a:t>
            </a:r>
            <a:r>
              <a:rPr lang="fr-FR" sz="2400" b="1" dirty="0" err="1">
                <a:latin typeface="Palatino Linotype" pitchFamily="18" charset="0"/>
              </a:rPr>
              <a:t>age</a:t>
            </a:r>
            <a:r>
              <a:rPr lang="fr-FR" sz="2400" b="1" dirty="0">
                <a:latin typeface="Palatino Linotype" pitchFamily="18" charset="0"/>
              </a:rPr>
              <a:t> for the GPZ </a:t>
            </a:r>
            <a:r>
              <a:rPr lang="fr-FR" sz="2400" b="1" dirty="0" err="1">
                <a:latin typeface="Palatino Linotype" pitchFamily="18" charset="0"/>
              </a:rPr>
              <a:t>fleet</a:t>
            </a:r>
            <a:endParaRPr lang="fr-FR" sz="2400" b="1" dirty="0">
              <a:latin typeface="Palatino Linotype" pitchFamily="18" charset="0"/>
            </a:endParaRPr>
          </a:p>
        </p:txBody>
      </p:sp>
      <p:sp>
        <p:nvSpPr>
          <p:cNvPr id="2" name="Rectangle 1">
            <a:extLst>
              <a:ext uri="{FF2B5EF4-FFF2-40B4-BE49-F238E27FC236}">
                <a16:creationId xmlns:a16="http://schemas.microsoft.com/office/drawing/2014/main" id="{2E444EDD-4872-9E6A-4078-2CD70AE0E0F8}"/>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2522E365-C788-06EC-16C2-7B027AD11318}"/>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5943610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BCF3BC-5FB3-6DC0-967C-6A626211395D}"/>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F11D4971-0155-84F3-230B-C9579CE18297}"/>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7" name="Picture 26">
            <a:extLst>
              <a:ext uri="{FF2B5EF4-FFF2-40B4-BE49-F238E27FC236}">
                <a16:creationId xmlns:a16="http://schemas.microsoft.com/office/drawing/2014/main" id="{6DFDD0B2-7BC4-ECAF-1D0A-7FA8B37504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1640" y="3964124"/>
            <a:ext cx="3928720" cy="2778633"/>
          </a:xfrm>
          <a:prstGeom prst="rect">
            <a:avLst/>
          </a:prstGeom>
        </p:spPr>
      </p:pic>
      <p:pic>
        <p:nvPicPr>
          <p:cNvPr id="24" name="Picture 23">
            <a:extLst>
              <a:ext uri="{FF2B5EF4-FFF2-40B4-BE49-F238E27FC236}">
                <a16:creationId xmlns:a16="http://schemas.microsoft.com/office/drawing/2014/main" id="{CFF2F5C4-E002-28B3-824F-34351FED0B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1640" y="1010286"/>
            <a:ext cx="3928720" cy="2778633"/>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Median</a:t>
            </a:r>
            <a:r>
              <a:rPr lang="fr-FR" sz="2600" b="1" dirty="0">
                <a:latin typeface="Palatino Linotype" pitchFamily="18" charset="0"/>
              </a:rPr>
              <a:t> </a:t>
            </a:r>
            <a:r>
              <a:rPr lang="fr-FR" sz="2600" b="1" dirty="0" err="1">
                <a:latin typeface="Palatino Linotype" pitchFamily="18" charset="0"/>
              </a:rPr>
              <a:t>age</a:t>
            </a:r>
            <a:r>
              <a:rPr lang="fr-FR" sz="2600" b="1" dirty="0">
                <a:latin typeface="Palatino Linotype" pitchFamily="18" charset="0"/>
              </a:rPr>
              <a:t> </a:t>
            </a:r>
            <a:r>
              <a:rPr lang="fr-FR" sz="2600" b="1" dirty="0" err="1">
                <a:latin typeface="Palatino Linotype" pitchFamily="18" charset="0"/>
              </a:rPr>
              <a:t>fits</a:t>
            </a:r>
            <a:endParaRPr lang="fr-FR" sz="2600" b="1" dirty="0">
              <a:latin typeface="Palatino Linotype" pitchFamily="18" charset="0"/>
            </a:endParaRP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EBEC4A36-F934-1996-B7B9-26E4F2728C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474" y="1010287"/>
            <a:ext cx="3928720" cy="2778633"/>
          </a:xfrm>
          <a:prstGeom prst="rect">
            <a:avLst/>
          </a:prstGeom>
        </p:spPr>
      </p:pic>
      <p:pic>
        <p:nvPicPr>
          <p:cNvPr id="18" name="Picture 17">
            <a:extLst>
              <a:ext uri="{FF2B5EF4-FFF2-40B4-BE49-F238E27FC236}">
                <a16:creationId xmlns:a16="http://schemas.microsoft.com/office/drawing/2014/main" id="{B199AA0D-E3B7-28DF-3FB4-5AC6175E69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198" y="3964125"/>
            <a:ext cx="3928720" cy="2778633"/>
          </a:xfrm>
          <a:prstGeom prst="rect">
            <a:avLst/>
          </a:prstGeom>
        </p:spPr>
      </p:pic>
      <p:sp>
        <p:nvSpPr>
          <p:cNvPr id="20" name="TextBox 19">
            <a:extLst>
              <a:ext uri="{FF2B5EF4-FFF2-40B4-BE49-F238E27FC236}">
                <a16:creationId xmlns:a16="http://schemas.microsoft.com/office/drawing/2014/main" id="{BE94A3BC-8B26-7866-EE22-F9C4CCDE0F6E}"/>
              </a:ext>
            </a:extLst>
          </p:cNvPr>
          <p:cNvSpPr txBox="1"/>
          <p:nvPr/>
        </p:nvSpPr>
        <p:spPr>
          <a:xfrm>
            <a:off x="167751" y="858257"/>
            <a:ext cx="3940444" cy="307777"/>
          </a:xfrm>
          <a:prstGeom prst="rect">
            <a:avLst/>
          </a:prstGeom>
          <a:noFill/>
        </p:spPr>
        <p:txBody>
          <a:bodyPr wrap="square" rtlCol="0">
            <a:spAutoFit/>
          </a:bodyPr>
          <a:lstStyle/>
          <a:p>
            <a:pPr algn="ctr"/>
            <a:r>
              <a:rPr lang="en-NZ" sz="1400" b="1" dirty="0">
                <a:latin typeface="Arial" panose="020B0604020202020204" pitchFamily="34" charset="0"/>
                <a:cs typeface="Arial" panose="020B0604020202020204" pitchFamily="34" charset="0"/>
              </a:rPr>
              <a:t>N70 fleet</a:t>
            </a:r>
          </a:p>
        </p:txBody>
      </p:sp>
      <p:sp>
        <p:nvSpPr>
          <p:cNvPr id="21" name="TextBox 20">
            <a:extLst>
              <a:ext uri="{FF2B5EF4-FFF2-40B4-BE49-F238E27FC236}">
                <a16:creationId xmlns:a16="http://schemas.microsoft.com/office/drawing/2014/main" id="{3D22EA46-6979-E663-E48F-C7B514CF6625}"/>
              </a:ext>
            </a:extLst>
          </p:cNvPr>
          <p:cNvSpPr txBox="1"/>
          <p:nvPr/>
        </p:nvSpPr>
        <p:spPr>
          <a:xfrm>
            <a:off x="170682" y="3787049"/>
            <a:ext cx="3937512" cy="307777"/>
          </a:xfrm>
          <a:prstGeom prst="rect">
            <a:avLst/>
          </a:prstGeom>
          <a:noFill/>
        </p:spPr>
        <p:txBody>
          <a:bodyPr wrap="square" rtlCol="0">
            <a:spAutoFit/>
          </a:bodyPr>
          <a:lstStyle/>
          <a:p>
            <a:pPr algn="ctr"/>
            <a:r>
              <a:rPr lang="en-NZ" sz="1400" b="1" dirty="0">
                <a:latin typeface="Arial" panose="020B0604020202020204" pitchFamily="34" charset="0"/>
                <a:cs typeface="Arial" panose="020B0604020202020204" pitchFamily="34" charset="0"/>
              </a:rPr>
              <a:t>SRZ fleet</a:t>
            </a:r>
          </a:p>
        </p:txBody>
      </p:sp>
      <p:sp>
        <p:nvSpPr>
          <p:cNvPr id="25" name="TextBox 24">
            <a:extLst>
              <a:ext uri="{FF2B5EF4-FFF2-40B4-BE49-F238E27FC236}">
                <a16:creationId xmlns:a16="http://schemas.microsoft.com/office/drawing/2014/main" id="{3BAD7F4B-31E0-1D73-64F0-40213D82829F}"/>
              </a:ext>
            </a:extLst>
          </p:cNvPr>
          <p:cNvSpPr txBox="1"/>
          <p:nvPr/>
        </p:nvSpPr>
        <p:spPr>
          <a:xfrm>
            <a:off x="4131640" y="856396"/>
            <a:ext cx="3940444" cy="307777"/>
          </a:xfrm>
          <a:prstGeom prst="rect">
            <a:avLst/>
          </a:prstGeom>
          <a:noFill/>
        </p:spPr>
        <p:txBody>
          <a:bodyPr wrap="square" rtlCol="0">
            <a:spAutoFit/>
          </a:bodyPr>
          <a:lstStyle/>
          <a:p>
            <a:pPr algn="ctr"/>
            <a:r>
              <a:rPr lang="en-NZ" sz="1400" b="1" dirty="0">
                <a:latin typeface="Arial" panose="020B0604020202020204" pitchFamily="34" charset="0"/>
                <a:cs typeface="Arial" panose="020B0604020202020204" pitchFamily="34" charset="0"/>
              </a:rPr>
              <a:t>S70 fleet</a:t>
            </a:r>
          </a:p>
        </p:txBody>
      </p:sp>
      <p:sp>
        <p:nvSpPr>
          <p:cNvPr id="28" name="TextBox 27">
            <a:extLst>
              <a:ext uri="{FF2B5EF4-FFF2-40B4-BE49-F238E27FC236}">
                <a16:creationId xmlns:a16="http://schemas.microsoft.com/office/drawing/2014/main" id="{A48CCE2F-CFB3-C308-3ACE-289757240B35}"/>
              </a:ext>
            </a:extLst>
          </p:cNvPr>
          <p:cNvSpPr txBox="1"/>
          <p:nvPr/>
        </p:nvSpPr>
        <p:spPr>
          <a:xfrm>
            <a:off x="4122848" y="3787048"/>
            <a:ext cx="3937512" cy="307777"/>
          </a:xfrm>
          <a:prstGeom prst="rect">
            <a:avLst/>
          </a:prstGeom>
          <a:noFill/>
        </p:spPr>
        <p:txBody>
          <a:bodyPr wrap="square" rtlCol="0">
            <a:spAutoFit/>
          </a:bodyPr>
          <a:lstStyle/>
          <a:p>
            <a:pPr algn="ctr"/>
            <a:r>
              <a:rPr lang="en-NZ" sz="1400" b="1" dirty="0">
                <a:latin typeface="Arial" panose="020B0604020202020204" pitchFamily="34" charset="0"/>
                <a:cs typeface="Arial" panose="020B0604020202020204" pitchFamily="34" charset="0"/>
              </a:rPr>
              <a:t>GPZ fleet</a:t>
            </a:r>
          </a:p>
        </p:txBody>
      </p:sp>
      <p:sp>
        <p:nvSpPr>
          <p:cNvPr id="29" name="Espace réservé du contenu 2">
            <a:extLst>
              <a:ext uri="{FF2B5EF4-FFF2-40B4-BE49-F238E27FC236}">
                <a16:creationId xmlns:a16="http://schemas.microsoft.com/office/drawing/2014/main" id="{3DE36C88-06D2-56C1-25B1-0BFE9BE8AC23}"/>
              </a:ext>
            </a:extLst>
          </p:cNvPr>
          <p:cNvSpPr txBox="1">
            <a:spLocks/>
          </p:cNvSpPr>
          <p:nvPr/>
        </p:nvSpPr>
        <p:spPr>
          <a:xfrm>
            <a:off x="8083805" y="1141338"/>
            <a:ext cx="3293441"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800" i="0" u="none" strike="noStrike" baseline="0" dirty="0">
                <a:latin typeface="Times New Roman" panose="02020603050405020304" pitchFamily="18" charset="0"/>
              </a:rPr>
              <a:t>MCMC predicted (mean in continuous line and 95% confidence interval in dashed lines) and observed (dots) median ages in the commercial catch in the N70, S70, SRZ and GPZ fleets</a:t>
            </a:r>
          </a:p>
        </p:txBody>
      </p:sp>
    </p:spTree>
    <p:extLst>
      <p:ext uri="{BB962C8B-B14F-4D97-AF65-F5344CB8AC3E}">
        <p14:creationId xmlns:p14="http://schemas.microsoft.com/office/powerpoint/2010/main" val="3331039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Rectangle 4"/>
          <p:cNvSpPr>
            <a:spLocks noChangeArrowheads="1"/>
          </p:cNvSpPr>
          <p:nvPr/>
        </p:nvSpPr>
        <p:spPr bwMode="auto">
          <a:xfrm>
            <a:off x="1524000" y="910252"/>
            <a:ext cx="9144000" cy="830997"/>
          </a:xfrm>
          <a:prstGeom prst="rect">
            <a:avLst/>
          </a:prstGeom>
          <a:noFill/>
          <a:ln>
            <a:noFill/>
          </a:ln>
          <a:effectLst>
            <a:prstShdw prst="shdw17" dist="17961" dir="2700000">
              <a:schemeClr val="bg1">
                <a:gamma/>
                <a:shade val="60000"/>
                <a:invGamma/>
              </a:schemeClr>
            </a:prst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spAutoFit/>
          </a:bodyPr>
          <a:lstStyle/>
          <a:p>
            <a:pPr algn="ctr"/>
            <a:r>
              <a:rPr lang="fr-FR" sz="4800" b="1" dirty="0">
                <a:latin typeface="Palatino Linotype" pitchFamily="18" charset="0"/>
              </a:rPr>
              <a:t>Stock </a:t>
            </a:r>
            <a:r>
              <a:rPr lang="fr-FR" sz="4800" b="1" dirty="0" err="1">
                <a:latin typeface="Palatino Linotype" pitchFamily="18" charset="0"/>
              </a:rPr>
              <a:t>assessment</a:t>
            </a:r>
            <a:r>
              <a:rPr lang="fr-FR" sz="4800" b="1" dirty="0">
                <a:latin typeface="Palatino Linotype" pitchFamily="18" charset="0"/>
              </a:rPr>
              <a:t> </a:t>
            </a:r>
            <a:r>
              <a:rPr lang="fr-FR" sz="4800" b="1" dirty="0" err="1">
                <a:latin typeface="Palatino Linotype" pitchFamily="18" charset="0"/>
              </a:rPr>
              <a:t>models</a:t>
            </a:r>
            <a:endParaRPr lang="fr-FR" sz="4800" b="1" dirty="0">
              <a:latin typeface="Palatino Linotype" pitchFamily="18" charset="0"/>
            </a:endParaRPr>
          </a:p>
        </p:txBody>
      </p:sp>
      <p:sp>
        <p:nvSpPr>
          <p:cNvPr id="5" name="Moins 4"/>
          <p:cNvSpPr/>
          <p:nvPr/>
        </p:nvSpPr>
        <p:spPr>
          <a:xfrm>
            <a:off x="191344" y="3019920"/>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5303912" y="5013177"/>
            <a:ext cx="432048" cy="249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C7A99D5D-0994-6A71-C9BD-0A191C0160E8}"/>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122F0541-0348-BDF4-5BC9-45BF6E363417}"/>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604060324"/>
      </p:ext>
    </p:extLst>
  </p:cSld>
  <p:clrMapOvr>
    <a:masterClrMapping/>
  </p:clrMapOvr>
</p:sld>
</file>

<file path=ppt/theme/theme1.xml><?xml version="1.0" encoding="utf-8"?>
<a:theme xmlns:a="http://schemas.openxmlformats.org/drawingml/2006/main" name="Office Theme">
  <a:themeElements>
    <a:clrScheme name="Custom 20">
      <a:dk1>
        <a:sysClr val="windowText" lastClr="000000"/>
      </a:dk1>
      <a:lt1>
        <a:sysClr val="window" lastClr="FFFFFF"/>
      </a:lt1>
      <a:dk2>
        <a:srgbClr val="44546A"/>
      </a:dk2>
      <a:lt2>
        <a:srgbClr val="E7E6E6"/>
      </a:lt2>
      <a:accent1>
        <a:srgbClr val="40C8F4"/>
      </a:accent1>
      <a:accent2>
        <a:srgbClr val="0088CF"/>
      </a:accent2>
      <a:accent3>
        <a:srgbClr val="17469E"/>
      </a:accent3>
      <a:accent4>
        <a:srgbClr val="00A34F"/>
      </a:accent4>
      <a:accent5>
        <a:srgbClr val="6D5FAA"/>
      </a:accent5>
      <a:accent6>
        <a:srgbClr val="A7A9AC"/>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18867</TotalTime>
  <Words>5926</Words>
  <Application>Microsoft Office PowerPoint</Application>
  <PresentationFormat>Widescreen</PresentationFormat>
  <Paragraphs>760</Paragraphs>
  <Slides>83</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Arial</vt:lpstr>
      <vt:lpstr>Calibri</vt:lpstr>
      <vt:lpstr>Calibri Light</vt:lpstr>
      <vt:lpstr>Palatino Linotype</vt:lpstr>
      <vt:lpstr>Times New Roman</vt:lpstr>
      <vt:lpstr>Office Theme</vt:lpstr>
      <vt:lpstr>Results of the spatial simulation experiment for TOA NIWA team (CASAL)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Empson</dc:creator>
  <cp:lastModifiedBy>Arnaud Grüss</cp:lastModifiedBy>
  <cp:revision>1521</cp:revision>
  <dcterms:created xsi:type="dcterms:W3CDTF">2018-07-24T04:55:28Z</dcterms:created>
  <dcterms:modified xsi:type="dcterms:W3CDTF">2022-12-08T21:55:22Z</dcterms:modified>
</cp:coreProperties>
</file>